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28"/>
  </p:notesMasterIdLst>
  <p:sldIdLst>
    <p:sldId id="256" r:id="rId2"/>
    <p:sldId id="257" r:id="rId3"/>
    <p:sldId id="259" r:id="rId4"/>
    <p:sldId id="262" r:id="rId5"/>
    <p:sldId id="301" r:id="rId6"/>
    <p:sldId id="264" r:id="rId7"/>
    <p:sldId id="266" r:id="rId8"/>
    <p:sldId id="268" r:id="rId9"/>
    <p:sldId id="302" r:id="rId10"/>
    <p:sldId id="270" r:id="rId11"/>
    <p:sldId id="304" r:id="rId12"/>
    <p:sldId id="303" r:id="rId13"/>
    <p:sldId id="287" r:id="rId14"/>
    <p:sldId id="289" r:id="rId15"/>
    <p:sldId id="291" r:id="rId16"/>
    <p:sldId id="273" r:id="rId17"/>
    <p:sldId id="299" r:id="rId18"/>
    <p:sldId id="300" r:id="rId19"/>
    <p:sldId id="293" r:id="rId20"/>
    <p:sldId id="295" r:id="rId21"/>
    <p:sldId id="296" r:id="rId22"/>
    <p:sldId id="297" r:id="rId23"/>
    <p:sldId id="305" r:id="rId24"/>
    <p:sldId id="307" r:id="rId25"/>
    <p:sldId id="306" r:id="rId26"/>
    <p:sldId id="298"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812057-FBCB-4E4C-B6EC-6A01041B1A84}" type="datetimeFigureOut">
              <a:rPr lang="en-IN" smtClean="0"/>
              <a:t>19-04-2024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0E90FB-B579-42FC-8654-0C2A7E74A94C}" type="slidenum">
              <a:rPr lang="en-IN" smtClean="0"/>
              <a:t>‹#›</a:t>
            </a:fld>
            <a:endParaRPr lang="en-IN"/>
          </a:p>
        </p:txBody>
      </p:sp>
    </p:spTree>
    <p:extLst>
      <p:ext uri="{BB962C8B-B14F-4D97-AF65-F5344CB8AC3E}">
        <p14:creationId xmlns:p14="http://schemas.microsoft.com/office/powerpoint/2010/main" val="2742992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30E90FB-B579-42FC-8654-0C2A7E74A94C}" type="slidenum">
              <a:rPr lang="en-IN" smtClean="0"/>
              <a:t>6</a:t>
            </a:fld>
            <a:endParaRPr lang="en-IN"/>
          </a:p>
        </p:txBody>
      </p:sp>
    </p:spTree>
    <p:extLst>
      <p:ext uri="{BB962C8B-B14F-4D97-AF65-F5344CB8AC3E}">
        <p14:creationId xmlns:p14="http://schemas.microsoft.com/office/powerpoint/2010/main" val="870062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30E90FB-B579-42FC-8654-0C2A7E74A94C}" type="slidenum">
              <a:rPr lang="en-IN" smtClean="0"/>
              <a:t>9</a:t>
            </a:fld>
            <a:endParaRPr lang="en-IN"/>
          </a:p>
        </p:txBody>
      </p:sp>
    </p:spTree>
    <p:extLst>
      <p:ext uri="{BB962C8B-B14F-4D97-AF65-F5344CB8AC3E}">
        <p14:creationId xmlns:p14="http://schemas.microsoft.com/office/powerpoint/2010/main" val="13358233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425960-DE5E-DC92-7735-12F6335698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B69E45-27B7-A096-72E7-493F5FD997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AE220F-783D-1772-19C1-E71EFA277EF5}"/>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D5BD656C-393B-4026-F0AB-0ABBA4F33C2E}"/>
              </a:ext>
            </a:extLst>
          </p:cNvPr>
          <p:cNvSpPr>
            <a:spLocks noGrp="1"/>
          </p:cNvSpPr>
          <p:nvPr>
            <p:ph type="sldNum" sz="quarter" idx="5"/>
          </p:nvPr>
        </p:nvSpPr>
        <p:spPr/>
        <p:txBody>
          <a:bodyPr/>
          <a:lstStyle/>
          <a:p>
            <a:fld id="{130E90FB-B579-42FC-8654-0C2A7E74A94C}" type="slidenum">
              <a:rPr lang="en-IN" smtClean="0"/>
              <a:t>15</a:t>
            </a:fld>
            <a:endParaRPr lang="en-IN"/>
          </a:p>
        </p:txBody>
      </p:sp>
    </p:spTree>
    <p:extLst>
      <p:ext uri="{BB962C8B-B14F-4D97-AF65-F5344CB8AC3E}">
        <p14:creationId xmlns:p14="http://schemas.microsoft.com/office/powerpoint/2010/main" val="465798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30E90FB-B579-42FC-8654-0C2A7E74A94C}" type="slidenum">
              <a:rPr lang="en-IN" smtClean="0"/>
              <a:t>16</a:t>
            </a:fld>
            <a:endParaRPr lang="en-IN"/>
          </a:p>
        </p:txBody>
      </p:sp>
    </p:spTree>
    <p:extLst>
      <p:ext uri="{BB962C8B-B14F-4D97-AF65-F5344CB8AC3E}">
        <p14:creationId xmlns:p14="http://schemas.microsoft.com/office/powerpoint/2010/main" val="3166577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0B6B2C90-4A11-4462-B7C0-9B051C36C108}" type="datetimeFigureOut">
              <a:rPr lang="en-IN" smtClean="0"/>
              <a:t>19-04-2024</a:t>
            </a:fld>
            <a:endParaRPr lang="en-IN"/>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IN"/>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9683DDE-B821-4C5B-B509-E4462E1188EE}" type="slidenum">
              <a:rPr lang="en-IN" smtClean="0"/>
              <a:t>‹#›</a:t>
            </a:fld>
            <a:endParaRPr lang="en-IN"/>
          </a:p>
        </p:txBody>
      </p:sp>
    </p:spTree>
    <p:extLst>
      <p:ext uri="{BB962C8B-B14F-4D97-AF65-F5344CB8AC3E}">
        <p14:creationId xmlns:p14="http://schemas.microsoft.com/office/powerpoint/2010/main" val="3688230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6B2C90-4A11-4462-B7C0-9B051C36C108}"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9683DDE-B821-4C5B-B509-E4462E1188EE}" type="slidenum">
              <a:rPr lang="en-IN" smtClean="0"/>
              <a:t>‹#›</a:t>
            </a:fld>
            <a:endParaRPr lang="en-IN"/>
          </a:p>
        </p:txBody>
      </p:sp>
    </p:spTree>
    <p:extLst>
      <p:ext uri="{BB962C8B-B14F-4D97-AF65-F5344CB8AC3E}">
        <p14:creationId xmlns:p14="http://schemas.microsoft.com/office/powerpoint/2010/main" val="3456105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0B6B2C90-4A11-4462-B7C0-9B051C36C108}" type="datetimeFigureOut">
              <a:rPr lang="en-IN" smtClean="0"/>
              <a:t>19-04-2024</a:t>
            </a:fld>
            <a:endParaRPr lang="en-IN"/>
          </a:p>
        </p:txBody>
      </p:sp>
      <p:sp>
        <p:nvSpPr>
          <p:cNvPr id="5" name="Footer Placeholder 4"/>
          <p:cNvSpPr>
            <a:spLocks noGrp="1"/>
          </p:cNvSpPr>
          <p:nvPr>
            <p:ph type="ftr" sz="quarter" idx="11"/>
          </p:nvPr>
        </p:nvSpPr>
        <p:spPr>
          <a:xfrm>
            <a:off x="774923" y="5951811"/>
            <a:ext cx="7896279" cy="365125"/>
          </a:xfrm>
        </p:spPr>
        <p:txBody>
          <a:bodyPr/>
          <a:lstStyle/>
          <a:p>
            <a:endParaRPr lang="en-IN"/>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9683DDE-B821-4C5B-B509-E4462E1188EE}" type="slidenum">
              <a:rPr lang="en-IN" smtClean="0"/>
              <a:t>‹#›</a:t>
            </a:fld>
            <a:endParaRPr lang="en-IN"/>
          </a:p>
        </p:txBody>
      </p:sp>
    </p:spTree>
    <p:extLst>
      <p:ext uri="{BB962C8B-B14F-4D97-AF65-F5344CB8AC3E}">
        <p14:creationId xmlns:p14="http://schemas.microsoft.com/office/powerpoint/2010/main" val="91591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6B2C90-4A11-4462-B7C0-9B051C36C108}"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558300" y="5956137"/>
            <a:ext cx="1052508" cy="365125"/>
          </a:xfrm>
        </p:spPr>
        <p:txBody>
          <a:bodyPr/>
          <a:lstStyle/>
          <a:p>
            <a:fld id="{59683DDE-B821-4C5B-B509-E4462E1188EE}" type="slidenum">
              <a:rPr lang="en-IN" smtClean="0"/>
              <a:t>‹#›</a:t>
            </a:fld>
            <a:endParaRPr lang="en-IN"/>
          </a:p>
        </p:txBody>
      </p:sp>
    </p:spTree>
    <p:extLst>
      <p:ext uri="{BB962C8B-B14F-4D97-AF65-F5344CB8AC3E}">
        <p14:creationId xmlns:p14="http://schemas.microsoft.com/office/powerpoint/2010/main" val="887895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0B6B2C90-4A11-4462-B7C0-9B051C36C108}" type="datetimeFigureOut">
              <a:rPr lang="en-IN" smtClean="0"/>
              <a:t>19-04-2024</a:t>
            </a:fld>
            <a:endParaRPr lang="en-IN"/>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9683DDE-B821-4C5B-B509-E4462E1188EE}" type="slidenum">
              <a:rPr lang="en-IN" smtClean="0"/>
              <a:t>‹#›</a:t>
            </a:fld>
            <a:endParaRPr lang="en-IN"/>
          </a:p>
        </p:txBody>
      </p:sp>
    </p:spTree>
    <p:extLst>
      <p:ext uri="{BB962C8B-B14F-4D97-AF65-F5344CB8AC3E}">
        <p14:creationId xmlns:p14="http://schemas.microsoft.com/office/powerpoint/2010/main" val="29107319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6B2C90-4A11-4462-B7C0-9B051C36C108}" type="datetimeFigureOut">
              <a:rPr lang="en-IN" smtClean="0"/>
              <a:t>19-04-2024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9683DDE-B821-4C5B-B509-E4462E1188EE}" type="slidenum">
              <a:rPr lang="en-IN" smtClean="0"/>
              <a:t>‹#›</a:t>
            </a:fld>
            <a:endParaRPr lang="en-IN"/>
          </a:p>
        </p:txBody>
      </p:sp>
    </p:spTree>
    <p:extLst>
      <p:ext uri="{BB962C8B-B14F-4D97-AF65-F5344CB8AC3E}">
        <p14:creationId xmlns:p14="http://schemas.microsoft.com/office/powerpoint/2010/main" val="13588273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B6B2C90-4A11-4462-B7C0-9B051C36C108}" type="datetimeFigureOut">
              <a:rPr lang="en-IN" smtClean="0"/>
              <a:t>19-04-2024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9683DDE-B821-4C5B-B509-E4462E1188EE}" type="slidenum">
              <a:rPr lang="en-IN" smtClean="0"/>
              <a:t>‹#›</a:t>
            </a:fld>
            <a:endParaRPr lang="en-IN"/>
          </a:p>
        </p:txBody>
      </p:sp>
    </p:spTree>
    <p:extLst>
      <p:ext uri="{BB962C8B-B14F-4D97-AF65-F5344CB8AC3E}">
        <p14:creationId xmlns:p14="http://schemas.microsoft.com/office/powerpoint/2010/main" val="2979631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B6B2C90-4A11-4462-B7C0-9B051C36C108}" type="datetimeFigureOut">
              <a:rPr lang="en-IN" smtClean="0"/>
              <a:t>19-04-2024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9683DDE-B821-4C5B-B509-E4462E1188EE}" type="slidenum">
              <a:rPr lang="en-IN" smtClean="0"/>
              <a:t>‹#›</a:t>
            </a:fld>
            <a:endParaRPr lang="en-IN"/>
          </a:p>
        </p:txBody>
      </p:sp>
    </p:spTree>
    <p:extLst>
      <p:ext uri="{BB962C8B-B14F-4D97-AF65-F5344CB8AC3E}">
        <p14:creationId xmlns:p14="http://schemas.microsoft.com/office/powerpoint/2010/main" val="2526930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6B2C90-4A11-4462-B7C0-9B051C36C108}" type="datetimeFigureOut">
              <a:rPr lang="en-IN" smtClean="0"/>
              <a:t>19-04-2024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9683DDE-B821-4C5B-B509-E4462E1188EE}" type="slidenum">
              <a:rPr lang="en-IN" smtClean="0"/>
              <a:t>‹#›</a:t>
            </a:fld>
            <a:endParaRPr lang="en-IN"/>
          </a:p>
        </p:txBody>
      </p:sp>
    </p:spTree>
    <p:extLst>
      <p:ext uri="{BB962C8B-B14F-4D97-AF65-F5344CB8AC3E}">
        <p14:creationId xmlns:p14="http://schemas.microsoft.com/office/powerpoint/2010/main" val="1935438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0B6B2C90-4A11-4462-B7C0-9B051C36C108}" type="datetimeFigureOut">
              <a:rPr lang="en-IN" smtClean="0"/>
              <a:t>19-04-2024</a:t>
            </a:fld>
            <a:endParaRPr lang="en-IN"/>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9683DDE-B821-4C5B-B509-E4462E1188EE}" type="slidenum">
              <a:rPr lang="en-IN" smtClean="0"/>
              <a:t>‹#›</a:t>
            </a:fld>
            <a:endParaRPr lang="en-IN"/>
          </a:p>
        </p:txBody>
      </p:sp>
    </p:spTree>
    <p:extLst>
      <p:ext uri="{BB962C8B-B14F-4D97-AF65-F5344CB8AC3E}">
        <p14:creationId xmlns:p14="http://schemas.microsoft.com/office/powerpoint/2010/main" val="64597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6B2C90-4A11-4462-B7C0-9B051C36C108}" type="datetimeFigureOut">
              <a:rPr lang="en-IN" smtClean="0"/>
              <a:t>19-04-2024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9683DDE-B821-4C5B-B509-E4462E1188EE}" type="slidenum">
              <a:rPr lang="en-IN" smtClean="0"/>
              <a:t>‹#›</a:t>
            </a:fld>
            <a:endParaRPr lang="en-IN"/>
          </a:p>
        </p:txBody>
      </p:sp>
    </p:spTree>
    <p:extLst>
      <p:ext uri="{BB962C8B-B14F-4D97-AF65-F5344CB8AC3E}">
        <p14:creationId xmlns:p14="http://schemas.microsoft.com/office/powerpoint/2010/main" val="2237097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0B6B2C90-4A11-4462-B7C0-9B051C36C108}" type="datetimeFigureOut">
              <a:rPr lang="en-IN" smtClean="0"/>
              <a:t>19-04-2024</a:t>
            </a:fld>
            <a:endParaRPr lang="en-IN"/>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IN"/>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9683DDE-B821-4C5B-B509-E4462E1188EE}" type="slidenum">
              <a:rPr lang="en-IN" smtClean="0"/>
              <a:t>‹#›</a:t>
            </a:fld>
            <a:endParaRPr lang="en-IN"/>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1543084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008FD-CCB4-2D6F-B3D5-CD071D2D9580}"/>
              </a:ext>
            </a:extLst>
          </p:cNvPr>
          <p:cNvSpPr>
            <a:spLocks noGrp="1"/>
          </p:cNvSpPr>
          <p:nvPr>
            <p:ph type="ctrTitle"/>
          </p:nvPr>
        </p:nvSpPr>
        <p:spPr>
          <a:xfrm>
            <a:off x="1468720" y="618565"/>
            <a:ext cx="8825658" cy="2070847"/>
          </a:xfrm>
        </p:spPr>
        <p:txBody>
          <a:bodyPr>
            <a:normAutofit/>
          </a:bodyPr>
          <a:lstStyle/>
          <a:p>
            <a:pPr algn="ctr"/>
            <a:r>
              <a:rPr lang="en-US" sz="4000" dirty="0"/>
              <a:t> EPIDERMAL NEOPLASM DETECTION      USING CONVOLUTIONAL NEURAL</a:t>
            </a:r>
            <a:br>
              <a:rPr lang="en-US" sz="4000" dirty="0"/>
            </a:br>
            <a:r>
              <a:rPr lang="en-US" sz="4000" dirty="0"/>
              <a:t>NETWORK</a:t>
            </a:r>
            <a:endParaRPr lang="en-IN" sz="4000" dirty="0"/>
          </a:p>
        </p:txBody>
      </p:sp>
      <p:sp>
        <p:nvSpPr>
          <p:cNvPr id="3" name="Subtitle 2">
            <a:extLst>
              <a:ext uri="{FF2B5EF4-FFF2-40B4-BE49-F238E27FC236}">
                <a16:creationId xmlns:a16="http://schemas.microsoft.com/office/drawing/2014/main" id="{37525F04-9F2D-3A50-5568-3F12CF1B0061}"/>
              </a:ext>
            </a:extLst>
          </p:cNvPr>
          <p:cNvSpPr>
            <a:spLocks noGrp="1"/>
          </p:cNvSpPr>
          <p:nvPr>
            <p:ph type="subTitle" idx="1"/>
          </p:nvPr>
        </p:nvSpPr>
        <p:spPr>
          <a:xfrm>
            <a:off x="1154955" y="3567954"/>
            <a:ext cx="10418480" cy="1506070"/>
          </a:xfrm>
        </p:spPr>
        <p:txBody>
          <a:bodyPr>
            <a:normAutofit fontScale="25000" lnSpcReduction="20000"/>
          </a:bodyPr>
          <a:lstStyle/>
          <a:p>
            <a:r>
              <a:rPr lang="en-US" sz="6400" u="sng" cap="none" dirty="0">
                <a:solidFill>
                  <a:schemeClr val="bg1"/>
                </a:solidFill>
              </a:rPr>
              <a:t>Under the guidance of:</a:t>
            </a:r>
            <a:r>
              <a:rPr lang="en-US" sz="6400" cap="none" dirty="0">
                <a:solidFill>
                  <a:schemeClr val="bg1"/>
                </a:solidFill>
              </a:rPr>
              <a:t>	</a:t>
            </a:r>
            <a:r>
              <a:rPr lang="en-US" sz="6400" dirty="0">
                <a:solidFill>
                  <a:schemeClr val="bg1"/>
                </a:solidFill>
              </a:rPr>
              <a:t>								   </a:t>
            </a:r>
            <a:r>
              <a:rPr lang="en-US" sz="6400" u="sng" cap="none" dirty="0">
                <a:solidFill>
                  <a:schemeClr val="bg1"/>
                </a:solidFill>
              </a:rPr>
              <a:t>Team Members (Batch -02):</a:t>
            </a:r>
            <a:r>
              <a:rPr lang="en-US" sz="6400" dirty="0">
                <a:solidFill>
                  <a:schemeClr val="bg1"/>
                </a:solidFill>
              </a:rPr>
              <a:t>	</a:t>
            </a:r>
          </a:p>
          <a:p>
            <a:r>
              <a:rPr lang="en-US" sz="6400" dirty="0">
                <a:solidFill>
                  <a:schemeClr val="bg1"/>
                </a:solidFill>
              </a:rPr>
              <a:t>D</a:t>
            </a:r>
            <a:r>
              <a:rPr lang="en-US" sz="6400" cap="none" dirty="0">
                <a:solidFill>
                  <a:schemeClr val="bg1"/>
                </a:solidFill>
              </a:rPr>
              <a:t>r</a:t>
            </a:r>
            <a:r>
              <a:rPr lang="en-US" sz="6400" dirty="0">
                <a:solidFill>
                  <a:schemeClr val="bg1"/>
                </a:solidFill>
              </a:rPr>
              <a:t>. C</a:t>
            </a:r>
            <a:r>
              <a:rPr lang="en-US" sz="6400" cap="none" dirty="0">
                <a:solidFill>
                  <a:schemeClr val="bg1"/>
                </a:solidFill>
              </a:rPr>
              <a:t>h</a:t>
            </a:r>
            <a:r>
              <a:rPr lang="en-US" sz="6400" dirty="0">
                <a:solidFill>
                  <a:schemeClr val="bg1"/>
                </a:solidFill>
              </a:rPr>
              <a:t>. </a:t>
            </a:r>
            <a:r>
              <a:rPr lang="en-US" sz="6400" cap="none" dirty="0">
                <a:solidFill>
                  <a:schemeClr val="bg1"/>
                </a:solidFill>
              </a:rPr>
              <a:t>Venkata Narayana                                                                        </a:t>
            </a:r>
            <a:r>
              <a:rPr lang="en-US" sz="6600" cap="none" dirty="0">
                <a:solidFill>
                  <a:schemeClr val="bg1"/>
                </a:solidFill>
              </a:rPr>
              <a:t>E. Stella </a:t>
            </a:r>
            <a:r>
              <a:rPr lang="en-US" sz="6600" dirty="0">
                <a:solidFill>
                  <a:schemeClr val="bg1"/>
                </a:solidFill>
              </a:rPr>
              <a:t>(20761a05e9)</a:t>
            </a:r>
          </a:p>
          <a:p>
            <a:r>
              <a:rPr lang="en-US" sz="6400" cap="none" dirty="0">
                <a:solidFill>
                  <a:schemeClr val="bg1"/>
                </a:solidFill>
              </a:rPr>
              <a:t>Professor</a:t>
            </a:r>
            <a:r>
              <a:rPr lang="en-US" sz="6400" dirty="0">
                <a:solidFill>
                  <a:schemeClr val="bg1"/>
                </a:solidFill>
              </a:rPr>
              <a:t>	</a:t>
            </a:r>
            <a:r>
              <a:rPr lang="en-US" sz="6000" dirty="0">
                <a:solidFill>
                  <a:schemeClr val="bg1"/>
                </a:solidFill>
              </a:rPr>
              <a:t>		               				</a:t>
            </a:r>
            <a:r>
              <a:rPr lang="en-US" sz="6400" dirty="0">
                <a:solidFill>
                  <a:schemeClr val="bg1"/>
                </a:solidFill>
              </a:rPr>
              <a:t>                                    </a:t>
            </a:r>
            <a:r>
              <a:rPr lang="en-US" sz="6400" cap="none" dirty="0">
                <a:solidFill>
                  <a:schemeClr val="bg1"/>
                </a:solidFill>
              </a:rPr>
              <a:t>Y. Harshitha Sampath (20761A05J2)</a:t>
            </a:r>
          </a:p>
          <a:p>
            <a:pPr lvl="8"/>
            <a:r>
              <a:rPr lang="en-US" sz="6400" dirty="0">
                <a:solidFill>
                  <a:schemeClr val="bg1"/>
                </a:solidFill>
              </a:rPr>
              <a:t>		     D. Dhanush Kumar (20761A05E8)</a:t>
            </a:r>
          </a:p>
          <a:p>
            <a:r>
              <a:rPr lang="en-US" sz="6400" dirty="0">
                <a:solidFill>
                  <a:schemeClr val="bg1"/>
                </a:solidFill>
              </a:rPr>
              <a:t>			</a:t>
            </a:r>
          </a:p>
          <a:p>
            <a:endParaRPr lang="en-IN" dirty="0"/>
          </a:p>
        </p:txBody>
      </p:sp>
    </p:spTree>
    <p:extLst>
      <p:ext uri="{BB962C8B-B14F-4D97-AF65-F5344CB8AC3E}">
        <p14:creationId xmlns:p14="http://schemas.microsoft.com/office/powerpoint/2010/main" val="24321561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1FC3D-A2AA-5967-D681-4FC8FF3B13D8}"/>
              </a:ext>
            </a:extLst>
          </p:cNvPr>
          <p:cNvSpPr>
            <a:spLocks noGrp="1"/>
          </p:cNvSpPr>
          <p:nvPr>
            <p:ph type="title"/>
          </p:nvPr>
        </p:nvSpPr>
        <p:spPr/>
        <p:txBody>
          <a:bodyPr/>
          <a:lstStyle/>
          <a:p>
            <a:r>
              <a:rPr lang="en-US" dirty="0"/>
              <a:t>methodology</a:t>
            </a:r>
            <a:endParaRPr lang="en-IN" dirty="0"/>
          </a:p>
        </p:txBody>
      </p:sp>
      <p:pic>
        <p:nvPicPr>
          <p:cNvPr id="4" name="Content Placeholder 3">
            <a:extLst>
              <a:ext uri="{FF2B5EF4-FFF2-40B4-BE49-F238E27FC236}">
                <a16:creationId xmlns:a16="http://schemas.microsoft.com/office/drawing/2014/main" id="{BE90B39E-BB6A-A836-1801-1EAC389C34DA}"/>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81192" y="2102178"/>
            <a:ext cx="11029950" cy="3656128"/>
          </a:xfrm>
          <a:prstGeom prst="rect">
            <a:avLst/>
          </a:prstGeom>
          <a:noFill/>
          <a:ln>
            <a:noFill/>
          </a:ln>
        </p:spPr>
      </p:pic>
    </p:spTree>
    <p:extLst>
      <p:ext uri="{BB962C8B-B14F-4D97-AF65-F5344CB8AC3E}">
        <p14:creationId xmlns:p14="http://schemas.microsoft.com/office/powerpoint/2010/main" val="23699102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9CF022-9533-8554-BD0D-54AB62FBE96A}"/>
              </a:ext>
            </a:extLst>
          </p:cNvPr>
          <p:cNvSpPr txBox="1"/>
          <p:nvPr/>
        </p:nvSpPr>
        <p:spPr>
          <a:xfrm>
            <a:off x="411637" y="959651"/>
            <a:ext cx="11368726" cy="5355312"/>
          </a:xfrm>
          <a:prstGeom prst="rect">
            <a:avLst/>
          </a:prstGeom>
          <a:noFill/>
        </p:spPr>
        <p:txBody>
          <a:bodyPr wrap="square">
            <a:spAutoFit/>
          </a:bodyPr>
          <a:lstStyle/>
          <a:p>
            <a:pPr marL="285750" indent="-285750"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Data Collection:</a:t>
            </a:r>
            <a:r>
              <a:rPr lang="en-US" dirty="0">
                <a:latin typeface="Times New Roman" panose="02020603050405020304" pitchFamily="18" charset="0"/>
                <a:cs typeface="Times New Roman" panose="02020603050405020304" pitchFamily="18" charset="0"/>
              </a:rPr>
              <a:t> Data collection is a crucial step in various fields, including research, business, healthcare, and many others. The process involves gathering information.</a:t>
            </a:r>
          </a:p>
          <a:p>
            <a:pPr marL="285750" indent="-285750" algn="just">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Dataset Loading:</a:t>
            </a:r>
            <a:r>
              <a:rPr lang="en-US" dirty="0">
                <a:latin typeface="Times New Roman" panose="02020603050405020304" pitchFamily="18" charset="0"/>
                <a:cs typeface="Times New Roman" panose="02020603050405020304" pitchFamily="18" charset="0"/>
              </a:rPr>
              <a:t> Dataset loading is a crucial step ,we have to choose a dataset then download the dataset after we import required libraries then load the dataset.</a:t>
            </a:r>
          </a:p>
          <a:p>
            <a:pPr marL="285750" indent="-285750" algn="just">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Cleaning dataset: </a:t>
            </a:r>
            <a:r>
              <a:rPr lang="en-US" dirty="0">
                <a:latin typeface="Times New Roman" panose="02020603050405020304" pitchFamily="18" charset="0"/>
                <a:cs typeface="Times New Roman" panose="02020603050405020304" pitchFamily="18" charset="0"/>
              </a:rPr>
              <a:t>Cleaning a dataset is a crucial step in the data preprocessing pipeline. It involves identifying and handling missing data, dealing with outliers, addressing inconsistent or erroneous entries, and ensuring that the data is in a format suitable for analysis or model training.</a:t>
            </a:r>
          </a:p>
          <a:p>
            <a:pPr marL="285750" indent="-285750" algn="just">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Processing and Resizing Images: </a:t>
            </a:r>
            <a:r>
              <a:rPr lang="en-US" dirty="0">
                <a:latin typeface="Times New Roman" panose="02020603050405020304" pitchFamily="18" charset="0"/>
                <a:cs typeface="Times New Roman" panose="02020603050405020304" pitchFamily="18" charset="0"/>
              </a:rPr>
              <a:t>When working with image data, processing and resizing are common tasks, especially in the context of tasks like image classification or object detection.</a:t>
            </a:r>
          </a:p>
          <a:p>
            <a:pPr marL="285750" indent="-285750" algn="just">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Training and Test Split: </a:t>
            </a:r>
            <a:r>
              <a:rPr lang="en-US" dirty="0">
                <a:latin typeface="Times New Roman" panose="02020603050405020304" pitchFamily="18" charset="0"/>
                <a:cs typeface="Times New Roman" panose="02020603050405020304" pitchFamily="18" charset="0"/>
              </a:rPr>
              <a:t>This process helps you train your model on one subset, tune hyperparameters on another, and evaluate its performance on a third.</a:t>
            </a:r>
          </a:p>
          <a:p>
            <a:pPr marL="285750" indent="-285750" algn="just">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Feature Normalization: </a:t>
            </a:r>
            <a:r>
              <a:rPr lang="en-US" dirty="0">
                <a:latin typeface="Times New Roman" panose="02020603050405020304" pitchFamily="18" charset="0"/>
                <a:cs typeface="Times New Roman" panose="02020603050405020304" pitchFamily="18" charset="0"/>
              </a:rPr>
              <a:t>Normalization ensures that all features have similar scales, preventing some features from dominating others during the training process.</a:t>
            </a:r>
          </a:p>
          <a:p>
            <a:pPr algn="just">
              <a:buFont typeface="Wingdings" panose="05000000000000000000" pitchFamily="2" charset="2"/>
              <a:buChar char="§"/>
            </a:pP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55360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14430C-0827-3D02-ACE0-472119A0338D}"/>
              </a:ext>
            </a:extLst>
          </p:cNvPr>
          <p:cNvSpPr txBox="1"/>
          <p:nvPr/>
        </p:nvSpPr>
        <p:spPr>
          <a:xfrm>
            <a:off x="401704" y="788100"/>
            <a:ext cx="11388591" cy="5250668"/>
          </a:xfrm>
          <a:prstGeom prst="rect">
            <a:avLst/>
          </a:prstGeom>
          <a:noFill/>
        </p:spPr>
        <p:txBody>
          <a:bodyPr wrap="square" rtlCol="0">
            <a:spAutoFit/>
          </a:bodyPr>
          <a:lstStyle/>
          <a:p>
            <a:pPr algn="just">
              <a:spcBef>
                <a:spcPct val="20000"/>
              </a:spcBef>
              <a:spcAft>
                <a:spcPts val="600"/>
              </a:spcAft>
              <a:buClr>
                <a:schemeClr val="accent2"/>
              </a:buClr>
              <a:buSzPct val="92000"/>
            </a:pPr>
            <a:r>
              <a:rPr lang="en-US" dirty="0">
                <a:solidFill>
                  <a:schemeClr val="tx2"/>
                </a:solidFill>
                <a:latin typeface="Times New Roman" panose="02020603050405020304" pitchFamily="18" charset="0"/>
                <a:cs typeface="Times New Roman" panose="02020603050405020304" pitchFamily="18" charset="0"/>
              </a:rPr>
              <a:t> </a:t>
            </a:r>
          </a:p>
          <a:p>
            <a:pPr marL="306000" indent="-306000" algn="just">
              <a:spcBef>
                <a:spcPct val="20000"/>
              </a:spcBef>
              <a:spcAft>
                <a:spcPts val="600"/>
              </a:spcAft>
              <a:buClr>
                <a:schemeClr val="accent2"/>
              </a:buClr>
              <a:buSzPct val="92000"/>
              <a:buFont typeface="Wingdings" panose="05000000000000000000" pitchFamily="2" charset="2"/>
              <a:buChar char="§"/>
            </a:pPr>
            <a:r>
              <a:rPr lang="en-US" dirty="0">
                <a:solidFill>
                  <a:schemeClr val="tx2"/>
                </a:solidFill>
                <a:latin typeface="Times New Roman" panose="02020603050405020304" pitchFamily="18" charset="0"/>
                <a:cs typeface="Times New Roman" panose="02020603050405020304" pitchFamily="18" charset="0"/>
              </a:rPr>
              <a:t> </a:t>
            </a:r>
            <a:r>
              <a:rPr lang="en-US" b="1" dirty="0">
                <a:solidFill>
                  <a:schemeClr val="tx2"/>
                </a:solidFill>
                <a:latin typeface="Times New Roman" panose="02020603050405020304" pitchFamily="18" charset="0"/>
                <a:cs typeface="Times New Roman" panose="02020603050405020304" pitchFamily="18" charset="0"/>
              </a:rPr>
              <a:t>Data Augmentation: </a:t>
            </a:r>
            <a:r>
              <a:rPr lang="en-US" dirty="0">
                <a:solidFill>
                  <a:schemeClr val="tx2"/>
                </a:solidFill>
                <a:latin typeface="Times New Roman" panose="02020603050405020304" pitchFamily="18" charset="0"/>
                <a:cs typeface="Times New Roman" panose="02020603050405020304" pitchFamily="18" charset="0"/>
              </a:rPr>
              <a:t>Data augmentation is a technique used to artificially increase the size of a dataset by applying various transformations to the existing data. </a:t>
            </a:r>
          </a:p>
          <a:p>
            <a:pPr algn="just">
              <a:lnSpc>
                <a:spcPct val="150000"/>
              </a:lnSpc>
              <a:spcBef>
                <a:spcPct val="20000"/>
              </a:spcBef>
              <a:spcAft>
                <a:spcPts val="600"/>
              </a:spcAft>
              <a:buClr>
                <a:schemeClr val="accent2"/>
              </a:buClr>
              <a:buSzPct val="92000"/>
            </a:pPr>
            <a:r>
              <a:rPr lang="en-US" dirty="0">
                <a:solidFill>
                  <a:schemeClr val="tx2"/>
                </a:solidFill>
                <a:latin typeface="Times New Roman" panose="02020603050405020304" pitchFamily="18" charset="0"/>
                <a:cs typeface="Times New Roman" panose="02020603050405020304" pitchFamily="18" charset="0"/>
              </a:rPr>
              <a:t>      Model Selection (ResNet50, Inceptionv3, VGG16)</a:t>
            </a:r>
          </a:p>
          <a:p>
            <a:pPr marL="306000" indent="-306000" algn="just">
              <a:spcBef>
                <a:spcPct val="20000"/>
              </a:spcBef>
              <a:spcAft>
                <a:spcPts val="600"/>
              </a:spcAft>
              <a:buClr>
                <a:schemeClr val="accent2"/>
              </a:buClr>
              <a:buSzPct val="92000"/>
              <a:buFont typeface="Wingdings" panose="05000000000000000000" pitchFamily="2" charset="2"/>
              <a:buChar char="§"/>
            </a:pPr>
            <a:r>
              <a:rPr lang="en-US" b="1" dirty="0">
                <a:solidFill>
                  <a:schemeClr val="tx2"/>
                </a:solidFill>
                <a:latin typeface="Times New Roman" panose="02020603050405020304" pitchFamily="18" charset="0"/>
                <a:cs typeface="Times New Roman" panose="02020603050405020304" pitchFamily="18" charset="0"/>
              </a:rPr>
              <a:t>Build Model: </a:t>
            </a:r>
            <a:r>
              <a:rPr lang="en-US" dirty="0">
                <a:solidFill>
                  <a:schemeClr val="tx2"/>
                </a:solidFill>
                <a:latin typeface="Times New Roman" panose="02020603050405020304" pitchFamily="18" charset="0"/>
                <a:cs typeface="Times New Roman" panose="02020603050405020304" pitchFamily="18" charset="0"/>
              </a:rPr>
              <a:t>Building a machine learning model involves defining its architecture, compiling it, and training it on a dataset.</a:t>
            </a:r>
          </a:p>
          <a:p>
            <a:pPr marL="306000" indent="-306000" algn="just">
              <a:spcBef>
                <a:spcPct val="20000"/>
              </a:spcBef>
              <a:spcAft>
                <a:spcPts val="600"/>
              </a:spcAft>
              <a:buClr>
                <a:schemeClr val="accent2"/>
              </a:buClr>
              <a:buSzPct val="92000"/>
              <a:buFont typeface="Wingdings" panose="05000000000000000000" pitchFamily="2" charset="2"/>
              <a:buChar char="§"/>
            </a:pPr>
            <a:r>
              <a:rPr lang="en-US" b="1" dirty="0">
                <a:solidFill>
                  <a:schemeClr val="tx2"/>
                </a:solidFill>
                <a:latin typeface="Times New Roman" panose="02020603050405020304" pitchFamily="18" charset="0"/>
                <a:cs typeface="Times New Roman" panose="02020603050405020304" pitchFamily="18" charset="0"/>
              </a:rPr>
              <a:t>Compile Model: </a:t>
            </a:r>
            <a:r>
              <a:rPr lang="en-US" dirty="0">
                <a:solidFill>
                  <a:schemeClr val="tx2"/>
                </a:solidFill>
                <a:latin typeface="Times New Roman" panose="02020603050405020304" pitchFamily="18" charset="0"/>
                <a:cs typeface="Times New Roman" panose="02020603050405020304" pitchFamily="18" charset="0"/>
              </a:rPr>
              <a:t>Compiling a model involves specifying additional settings that are necessary for training. This includes the choice of an optimizer, a loss function, and metrics for evaluation.</a:t>
            </a:r>
          </a:p>
          <a:p>
            <a:pPr marL="306000" indent="-306000" algn="just">
              <a:lnSpc>
                <a:spcPct val="150000"/>
              </a:lnSpc>
              <a:spcBef>
                <a:spcPct val="20000"/>
              </a:spcBef>
              <a:spcAft>
                <a:spcPts val="600"/>
              </a:spcAft>
              <a:buClr>
                <a:schemeClr val="accent2"/>
              </a:buClr>
              <a:buSzPct val="92000"/>
              <a:buFont typeface="Wingdings" panose="05000000000000000000" pitchFamily="2" charset="2"/>
              <a:buChar char="§"/>
            </a:pPr>
            <a:r>
              <a:rPr lang="en-US" b="1" dirty="0">
                <a:solidFill>
                  <a:schemeClr val="tx2"/>
                </a:solidFill>
                <a:latin typeface="Times New Roman" panose="02020603050405020304" pitchFamily="18" charset="0"/>
                <a:cs typeface="Times New Roman" panose="02020603050405020304" pitchFamily="18" charset="0"/>
              </a:rPr>
              <a:t>Fit the model:</a:t>
            </a:r>
            <a:r>
              <a:rPr lang="en-US" dirty="0">
                <a:solidFill>
                  <a:schemeClr val="tx2"/>
                </a:solidFill>
                <a:latin typeface="Times New Roman" panose="02020603050405020304" pitchFamily="18" charset="0"/>
                <a:cs typeface="Times New Roman" panose="02020603050405020304" pitchFamily="18" charset="0"/>
              </a:rPr>
              <a:t> Fitting the model involves training it on your dataset. </a:t>
            </a:r>
          </a:p>
          <a:p>
            <a:pPr marL="306000" indent="-306000" algn="just">
              <a:spcBef>
                <a:spcPct val="20000"/>
              </a:spcBef>
              <a:spcAft>
                <a:spcPts val="600"/>
              </a:spcAft>
              <a:buClr>
                <a:schemeClr val="accent2"/>
              </a:buClr>
              <a:buSzPct val="92000"/>
              <a:buFont typeface="Wingdings" panose="05000000000000000000" pitchFamily="2" charset="2"/>
              <a:buChar char="§"/>
            </a:pPr>
            <a:r>
              <a:rPr lang="en-US" b="1" dirty="0">
                <a:solidFill>
                  <a:schemeClr val="tx2"/>
                </a:solidFill>
                <a:latin typeface="Times New Roman" panose="02020603050405020304" pitchFamily="18" charset="0"/>
                <a:cs typeface="Times New Roman" panose="02020603050405020304" pitchFamily="18" charset="0"/>
              </a:rPr>
              <a:t>Evaluate model: </a:t>
            </a:r>
            <a:r>
              <a:rPr lang="en-US" dirty="0">
                <a:solidFill>
                  <a:schemeClr val="tx2"/>
                </a:solidFill>
                <a:latin typeface="Times New Roman" panose="02020603050405020304" pitchFamily="18" charset="0"/>
                <a:cs typeface="Times New Roman" panose="02020603050405020304" pitchFamily="18" charset="0"/>
              </a:rPr>
              <a:t>Evaluating a trained model involves assessing its performance on a separate dataset that it hasn't seen during training, often referred to as the test set. </a:t>
            </a:r>
          </a:p>
          <a:p>
            <a:pPr algn="just">
              <a:spcBef>
                <a:spcPct val="20000"/>
              </a:spcBef>
              <a:spcAft>
                <a:spcPts val="600"/>
              </a:spcAft>
              <a:buClr>
                <a:schemeClr val="accent2"/>
              </a:buClr>
              <a:buSzPct val="92000"/>
            </a:pPr>
            <a:r>
              <a:rPr lang="en-US" dirty="0">
                <a:solidFill>
                  <a:schemeClr val="tx2"/>
                </a:solidFill>
                <a:latin typeface="Times New Roman" panose="02020603050405020304" pitchFamily="18" charset="0"/>
                <a:cs typeface="Times New Roman" panose="02020603050405020304" pitchFamily="18" charset="0"/>
              </a:rPr>
              <a:t>		Considering the accuracies and loss of three models we have compared the performance of these models.  And ResNet50 got the highest accuracy and lowest loss among three models.</a:t>
            </a:r>
          </a:p>
          <a:p>
            <a:endParaRPr lang="en-IN" dirty="0"/>
          </a:p>
        </p:txBody>
      </p:sp>
    </p:spTree>
    <p:extLst>
      <p:ext uri="{BB962C8B-B14F-4D97-AF65-F5344CB8AC3E}">
        <p14:creationId xmlns:p14="http://schemas.microsoft.com/office/powerpoint/2010/main" val="716155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1D1E4B-75E4-D3E7-70F6-18B33A9FEA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E0B4D9-FE07-FB3B-ECEE-88637915B6C3}"/>
              </a:ext>
            </a:extLst>
          </p:cNvPr>
          <p:cNvSpPr>
            <a:spLocks noGrp="1"/>
          </p:cNvSpPr>
          <p:nvPr>
            <p:ph type="title"/>
          </p:nvPr>
        </p:nvSpPr>
        <p:spPr/>
        <p:txBody>
          <a:bodyPr/>
          <a:lstStyle/>
          <a:p>
            <a:r>
              <a:rPr lang="en-US" dirty="0"/>
              <a:t>results</a:t>
            </a:r>
            <a:endParaRPr lang="en-IN" dirty="0"/>
          </a:p>
        </p:txBody>
      </p:sp>
      <p:sp>
        <p:nvSpPr>
          <p:cNvPr id="3" name="Content Placeholder 2">
            <a:extLst>
              <a:ext uri="{FF2B5EF4-FFF2-40B4-BE49-F238E27FC236}">
                <a16:creationId xmlns:a16="http://schemas.microsoft.com/office/drawing/2014/main" id="{5F3025D2-C28B-9922-8812-07387C379F57}"/>
              </a:ext>
            </a:extLst>
          </p:cNvPr>
          <p:cNvSpPr>
            <a:spLocks noGrp="1"/>
          </p:cNvSpPr>
          <p:nvPr>
            <p:ph idx="1"/>
          </p:nvPr>
        </p:nvSpPr>
        <p:spPr>
          <a:xfrm>
            <a:off x="477496" y="2026676"/>
            <a:ext cx="11029615" cy="699746"/>
          </a:xfrm>
        </p:spPr>
        <p:txBody>
          <a:bodyPr>
            <a:normAutofit fontScale="85000" lnSpcReduction="20000"/>
          </a:bodyPr>
          <a:lstStyle/>
          <a:p>
            <a:pPr marL="0" indent="0">
              <a:buNone/>
            </a:pPr>
            <a:endParaRPr lang="en-US" b="1" u="sng" dirty="0"/>
          </a:p>
          <a:p>
            <a:r>
              <a:rPr lang="en-US" b="1" i="0" dirty="0">
                <a:solidFill>
                  <a:srgbClr val="0D0D0D"/>
                </a:solidFill>
                <a:effectLst/>
                <a:latin typeface="Söhne"/>
              </a:rPr>
              <a:t>RESNET 50:</a:t>
            </a:r>
          </a:p>
          <a:p>
            <a:endParaRPr lang="en-IN" dirty="0"/>
          </a:p>
        </p:txBody>
      </p:sp>
      <p:pic>
        <p:nvPicPr>
          <p:cNvPr id="5" name="Picture 4">
            <a:extLst>
              <a:ext uri="{FF2B5EF4-FFF2-40B4-BE49-F238E27FC236}">
                <a16:creationId xmlns:a16="http://schemas.microsoft.com/office/drawing/2014/main" id="{15395A52-5B1D-3617-BA59-0BEB8D697A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192" y="2530331"/>
            <a:ext cx="3935209" cy="3077722"/>
          </a:xfrm>
          <a:prstGeom prst="rect">
            <a:avLst/>
          </a:prstGeom>
        </p:spPr>
      </p:pic>
      <p:pic>
        <p:nvPicPr>
          <p:cNvPr id="7" name="Picture 6">
            <a:extLst>
              <a:ext uri="{FF2B5EF4-FFF2-40B4-BE49-F238E27FC236}">
                <a16:creationId xmlns:a16="http://schemas.microsoft.com/office/drawing/2014/main" id="{4AEF80C2-E5B2-35A0-5DA6-7E3819A5D6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0097" y="2491142"/>
            <a:ext cx="3615135" cy="3156099"/>
          </a:xfrm>
          <a:prstGeom prst="rect">
            <a:avLst/>
          </a:prstGeom>
        </p:spPr>
      </p:pic>
      <p:pic>
        <p:nvPicPr>
          <p:cNvPr id="4" name="Picture 3">
            <a:extLst>
              <a:ext uri="{FF2B5EF4-FFF2-40B4-BE49-F238E27FC236}">
                <a16:creationId xmlns:a16="http://schemas.microsoft.com/office/drawing/2014/main" id="{8B53368E-9169-F7BD-69EC-372E7B99E3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3623" y="2645659"/>
            <a:ext cx="3427184" cy="2847064"/>
          </a:xfrm>
          <a:prstGeom prst="rect">
            <a:avLst/>
          </a:prstGeom>
        </p:spPr>
      </p:pic>
      <p:sp>
        <p:nvSpPr>
          <p:cNvPr id="6" name="TextBox 5">
            <a:extLst>
              <a:ext uri="{FF2B5EF4-FFF2-40B4-BE49-F238E27FC236}">
                <a16:creationId xmlns:a16="http://schemas.microsoft.com/office/drawing/2014/main" id="{29EB4320-1340-95D8-82CF-49DC2FD5E998}"/>
              </a:ext>
            </a:extLst>
          </p:cNvPr>
          <p:cNvSpPr txBox="1"/>
          <p:nvPr/>
        </p:nvSpPr>
        <p:spPr>
          <a:xfrm>
            <a:off x="910851" y="5740953"/>
            <a:ext cx="10456232" cy="646331"/>
          </a:xfrm>
          <a:prstGeom prst="rect">
            <a:avLst/>
          </a:prstGeom>
          <a:noFill/>
        </p:spPr>
        <p:txBody>
          <a:bodyPr wrap="square" rtlCol="0">
            <a:spAutoFit/>
          </a:bodyPr>
          <a:lstStyle/>
          <a:p>
            <a:r>
              <a:rPr lang="en-US" sz="1800" dirty="0">
                <a:effectLst/>
                <a:latin typeface="Times New Roman" panose="02020603050405020304" pitchFamily="18" charset="0"/>
                <a:ea typeface="SimSun" panose="02010600030101010101" pitchFamily="2" charset="-122"/>
              </a:rPr>
              <a:t>ResNet50 demonstrates exceptional predictive capabilities, achieving a test success percent of 98.9% and      training success percent of 99.3%, with minimal losses.</a:t>
            </a:r>
            <a:endParaRPr lang="en-IN" dirty="0"/>
          </a:p>
        </p:txBody>
      </p:sp>
    </p:spTree>
    <p:extLst>
      <p:ext uri="{BB962C8B-B14F-4D97-AF65-F5344CB8AC3E}">
        <p14:creationId xmlns:p14="http://schemas.microsoft.com/office/powerpoint/2010/main" val="2338848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CD7FB7-E0AD-0850-07BC-167E4CF358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2741A4-71BF-9BAA-EC9F-5DE8527549FD}"/>
              </a:ext>
            </a:extLst>
          </p:cNvPr>
          <p:cNvSpPr>
            <a:spLocks noGrp="1"/>
          </p:cNvSpPr>
          <p:nvPr>
            <p:ph type="title"/>
          </p:nvPr>
        </p:nvSpPr>
        <p:spPr/>
        <p:txBody>
          <a:bodyPr/>
          <a:lstStyle/>
          <a:p>
            <a:r>
              <a:rPr lang="en-US" dirty="0" err="1"/>
              <a:t>Cont</a:t>
            </a:r>
            <a:r>
              <a:rPr lang="en-US" dirty="0"/>
              <a:t>…</a:t>
            </a:r>
            <a:endParaRPr lang="en-IN" dirty="0"/>
          </a:p>
        </p:txBody>
      </p:sp>
      <p:sp>
        <p:nvSpPr>
          <p:cNvPr id="3" name="Content Placeholder 2">
            <a:extLst>
              <a:ext uri="{FF2B5EF4-FFF2-40B4-BE49-F238E27FC236}">
                <a16:creationId xmlns:a16="http://schemas.microsoft.com/office/drawing/2014/main" id="{C9243B0A-353A-1BF8-A956-D7C075A2981C}"/>
              </a:ext>
            </a:extLst>
          </p:cNvPr>
          <p:cNvSpPr>
            <a:spLocks noGrp="1"/>
          </p:cNvSpPr>
          <p:nvPr>
            <p:ph idx="1"/>
          </p:nvPr>
        </p:nvSpPr>
        <p:spPr>
          <a:xfrm>
            <a:off x="477496" y="2026676"/>
            <a:ext cx="11029615" cy="699746"/>
          </a:xfrm>
        </p:spPr>
        <p:txBody>
          <a:bodyPr>
            <a:normAutofit/>
          </a:bodyPr>
          <a:lstStyle/>
          <a:p>
            <a:r>
              <a:rPr lang="en-US" b="1" dirty="0">
                <a:solidFill>
                  <a:srgbClr val="0D0D0D"/>
                </a:solidFill>
                <a:latin typeface="Söhne"/>
              </a:rPr>
              <a:t>InceptionV3</a:t>
            </a:r>
            <a:r>
              <a:rPr lang="en-US" b="1" i="0" dirty="0">
                <a:solidFill>
                  <a:srgbClr val="0D0D0D"/>
                </a:solidFill>
                <a:effectLst/>
                <a:latin typeface="Söhne"/>
              </a:rPr>
              <a:t>:</a:t>
            </a:r>
          </a:p>
          <a:p>
            <a:endParaRPr lang="en-IN" dirty="0"/>
          </a:p>
        </p:txBody>
      </p:sp>
      <p:pic>
        <p:nvPicPr>
          <p:cNvPr id="6" name="Picture 5">
            <a:extLst>
              <a:ext uri="{FF2B5EF4-FFF2-40B4-BE49-F238E27FC236}">
                <a16:creationId xmlns:a16="http://schemas.microsoft.com/office/drawing/2014/main" id="{70039622-E1C9-D159-DE22-6829896AE3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496" y="2376549"/>
            <a:ext cx="3716999" cy="3003261"/>
          </a:xfrm>
          <a:prstGeom prst="rect">
            <a:avLst/>
          </a:prstGeom>
        </p:spPr>
      </p:pic>
      <p:pic>
        <p:nvPicPr>
          <p:cNvPr id="9" name="Picture 8">
            <a:extLst>
              <a:ext uri="{FF2B5EF4-FFF2-40B4-BE49-F238E27FC236}">
                <a16:creationId xmlns:a16="http://schemas.microsoft.com/office/drawing/2014/main" id="{BAA8D994-108B-899A-2EB0-F3582BCE24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8089" y="2376549"/>
            <a:ext cx="4275822" cy="3154261"/>
          </a:xfrm>
          <a:prstGeom prst="rect">
            <a:avLst/>
          </a:prstGeom>
        </p:spPr>
      </p:pic>
      <p:pic>
        <p:nvPicPr>
          <p:cNvPr id="4" name="Picture 3">
            <a:extLst>
              <a:ext uri="{FF2B5EF4-FFF2-40B4-BE49-F238E27FC236}">
                <a16:creationId xmlns:a16="http://schemas.microsoft.com/office/drawing/2014/main" id="{57B9B569-FBC9-C1E2-7B2A-3BD1DE7583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3617" y="2726422"/>
            <a:ext cx="4127824" cy="2638340"/>
          </a:xfrm>
          <a:prstGeom prst="rect">
            <a:avLst/>
          </a:prstGeom>
        </p:spPr>
      </p:pic>
      <p:sp>
        <p:nvSpPr>
          <p:cNvPr id="7" name="TextBox 6">
            <a:extLst>
              <a:ext uri="{FF2B5EF4-FFF2-40B4-BE49-F238E27FC236}">
                <a16:creationId xmlns:a16="http://schemas.microsoft.com/office/drawing/2014/main" id="{B8FBF0AD-F78E-3477-E1C5-30C74AAB4024}"/>
              </a:ext>
            </a:extLst>
          </p:cNvPr>
          <p:cNvSpPr txBox="1"/>
          <p:nvPr/>
        </p:nvSpPr>
        <p:spPr>
          <a:xfrm>
            <a:off x="581192" y="5872294"/>
            <a:ext cx="11222118" cy="923330"/>
          </a:xfrm>
          <a:prstGeom prst="rect">
            <a:avLst/>
          </a:prstGeom>
          <a:noFill/>
        </p:spPr>
        <p:txBody>
          <a:bodyPr wrap="square" rtlCol="0">
            <a:spAutoFit/>
          </a:bodyPr>
          <a:lstStyle/>
          <a:p>
            <a:r>
              <a:rPr lang="en-US" sz="1800" dirty="0">
                <a:effectLst/>
                <a:latin typeface="Times New Roman" panose="02020603050405020304" pitchFamily="18" charset="0"/>
                <a:ea typeface="SimSun" panose="02010600030101010101" pitchFamily="2" charset="-122"/>
              </a:rPr>
              <a:t> Inceptionv3, while providing commendable results, exhibits a lower test and </a:t>
            </a:r>
            <a:r>
              <a:rPr lang="en-US" dirty="0">
                <a:latin typeface="Times New Roman" panose="02020603050405020304" pitchFamily="18" charset="0"/>
                <a:ea typeface="SimSun" panose="02010600030101010101" pitchFamily="2" charset="-122"/>
              </a:rPr>
              <a:t>training</a:t>
            </a:r>
            <a:r>
              <a:rPr lang="en-US" sz="1800" dirty="0">
                <a:effectLst/>
                <a:latin typeface="Times New Roman" panose="02020603050405020304" pitchFamily="18" charset="0"/>
                <a:ea typeface="SimSun" panose="02010600030101010101" pitchFamily="2" charset="-122"/>
              </a:rPr>
              <a:t> success rate of 94.81% and        93.77%, respectively, with comparatively higher losses. </a:t>
            </a:r>
          </a:p>
          <a:p>
            <a:endParaRPr lang="en-IN" dirty="0"/>
          </a:p>
        </p:txBody>
      </p:sp>
    </p:spTree>
    <p:extLst>
      <p:ext uri="{BB962C8B-B14F-4D97-AF65-F5344CB8AC3E}">
        <p14:creationId xmlns:p14="http://schemas.microsoft.com/office/powerpoint/2010/main" val="18187281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C04036-0EDC-E96D-3A92-689A2E62F9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57F43F-515B-701D-9EFF-B506A3504521}"/>
              </a:ext>
            </a:extLst>
          </p:cNvPr>
          <p:cNvSpPr>
            <a:spLocks noGrp="1"/>
          </p:cNvSpPr>
          <p:nvPr>
            <p:ph type="title"/>
          </p:nvPr>
        </p:nvSpPr>
        <p:spPr/>
        <p:txBody>
          <a:bodyPr/>
          <a:lstStyle/>
          <a:p>
            <a:r>
              <a:rPr lang="en-US" dirty="0" err="1"/>
              <a:t>Cont</a:t>
            </a:r>
            <a:r>
              <a:rPr lang="en-US" dirty="0"/>
              <a:t>…</a:t>
            </a:r>
            <a:endParaRPr lang="en-IN" dirty="0"/>
          </a:p>
        </p:txBody>
      </p:sp>
      <p:sp>
        <p:nvSpPr>
          <p:cNvPr id="3" name="Content Placeholder 2">
            <a:extLst>
              <a:ext uri="{FF2B5EF4-FFF2-40B4-BE49-F238E27FC236}">
                <a16:creationId xmlns:a16="http://schemas.microsoft.com/office/drawing/2014/main" id="{17E098D3-C03D-01B2-02C6-8D72AD0BCB16}"/>
              </a:ext>
            </a:extLst>
          </p:cNvPr>
          <p:cNvSpPr>
            <a:spLocks noGrp="1"/>
          </p:cNvSpPr>
          <p:nvPr>
            <p:ph idx="1"/>
          </p:nvPr>
        </p:nvSpPr>
        <p:spPr>
          <a:xfrm>
            <a:off x="477496" y="2026676"/>
            <a:ext cx="11029615" cy="699746"/>
          </a:xfrm>
        </p:spPr>
        <p:txBody>
          <a:bodyPr>
            <a:normAutofit/>
          </a:bodyPr>
          <a:lstStyle/>
          <a:p>
            <a:r>
              <a:rPr lang="en-US" b="1" i="0" dirty="0">
                <a:solidFill>
                  <a:srgbClr val="0D0D0D"/>
                </a:solidFill>
                <a:effectLst/>
                <a:latin typeface="Söhne"/>
              </a:rPr>
              <a:t>VGG16:</a:t>
            </a:r>
          </a:p>
          <a:p>
            <a:endParaRPr lang="en-IN" dirty="0"/>
          </a:p>
        </p:txBody>
      </p:sp>
      <p:pic>
        <p:nvPicPr>
          <p:cNvPr id="5" name="Picture 4">
            <a:extLst>
              <a:ext uri="{FF2B5EF4-FFF2-40B4-BE49-F238E27FC236}">
                <a16:creationId xmlns:a16="http://schemas.microsoft.com/office/drawing/2014/main" id="{775787D2-265E-33B1-3E18-8743DC8EA9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626" y="2376548"/>
            <a:ext cx="4111282" cy="3151795"/>
          </a:xfrm>
          <a:prstGeom prst="rect">
            <a:avLst/>
          </a:prstGeom>
        </p:spPr>
      </p:pic>
      <p:pic>
        <p:nvPicPr>
          <p:cNvPr id="8" name="Picture 7">
            <a:extLst>
              <a:ext uri="{FF2B5EF4-FFF2-40B4-BE49-F238E27FC236}">
                <a16:creationId xmlns:a16="http://schemas.microsoft.com/office/drawing/2014/main" id="{5D767FD2-B407-5F7F-A1F9-6D01A20748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9694" y="2376548"/>
            <a:ext cx="4197290" cy="3009183"/>
          </a:xfrm>
          <a:prstGeom prst="rect">
            <a:avLst/>
          </a:prstGeom>
        </p:spPr>
      </p:pic>
      <p:pic>
        <p:nvPicPr>
          <p:cNvPr id="4" name="Picture 3">
            <a:extLst>
              <a:ext uri="{FF2B5EF4-FFF2-40B4-BE49-F238E27FC236}">
                <a16:creationId xmlns:a16="http://schemas.microsoft.com/office/drawing/2014/main" id="{59927ECC-DE3D-7BCB-AECC-FFAAA34F5D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60976" y="2643764"/>
            <a:ext cx="3447876" cy="2741968"/>
          </a:xfrm>
          <a:prstGeom prst="rect">
            <a:avLst/>
          </a:prstGeom>
        </p:spPr>
      </p:pic>
      <p:sp>
        <p:nvSpPr>
          <p:cNvPr id="7" name="TextBox 6">
            <a:extLst>
              <a:ext uri="{FF2B5EF4-FFF2-40B4-BE49-F238E27FC236}">
                <a16:creationId xmlns:a16="http://schemas.microsoft.com/office/drawing/2014/main" id="{8B98F99F-ED65-3B58-3622-75AEA9BBA2AA}"/>
              </a:ext>
            </a:extLst>
          </p:cNvPr>
          <p:cNvSpPr txBox="1"/>
          <p:nvPr/>
        </p:nvSpPr>
        <p:spPr>
          <a:xfrm>
            <a:off x="500862" y="5727272"/>
            <a:ext cx="11691138" cy="923330"/>
          </a:xfrm>
          <a:prstGeom prst="rect">
            <a:avLst/>
          </a:prstGeom>
          <a:noFill/>
        </p:spPr>
        <p:txBody>
          <a:bodyPr wrap="square" rtlCol="0">
            <a:spAutoFit/>
          </a:bodyPr>
          <a:lstStyle/>
          <a:p>
            <a:r>
              <a:rPr lang="en-US" sz="1800" dirty="0">
                <a:effectLst/>
                <a:latin typeface="Times New Roman" panose="02020603050405020304" pitchFamily="18" charset="0"/>
                <a:ea typeface="SimSun" panose="02010600030101010101" pitchFamily="2" charset="-122"/>
              </a:rPr>
              <a:t>VGG16, although delivering acceptable outcomes, falls behind ResNet50 and Inceptionv3, with a test success rate of 93.86% and a </a:t>
            </a:r>
            <a:r>
              <a:rPr lang="en-US" dirty="0">
                <a:latin typeface="Times New Roman" panose="02020603050405020304" pitchFamily="18" charset="0"/>
                <a:ea typeface="SimSun" panose="02010600030101010101" pitchFamily="2" charset="-122"/>
              </a:rPr>
              <a:t>training</a:t>
            </a:r>
            <a:r>
              <a:rPr lang="en-US" sz="1800" dirty="0">
                <a:effectLst/>
                <a:latin typeface="Times New Roman" panose="02020603050405020304" pitchFamily="18" charset="0"/>
                <a:ea typeface="SimSun" panose="02010600030101010101" pitchFamily="2" charset="-122"/>
              </a:rPr>
              <a:t> success rate of 93.27%. </a:t>
            </a:r>
          </a:p>
          <a:p>
            <a:endParaRPr lang="en-IN" dirty="0"/>
          </a:p>
        </p:txBody>
      </p:sp>
    </p:spTree>
    <p:extLst>
      <p:ext uri="{BB962C8B-B14F-4D97-AF65-F5344CB8AC3E}">
        <p14:creationId xmlns:p14="http://schemas.microsoft.com/office/powerpoint/2010/main" val="4683378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FDC1C-E8B5-1876-86A1-71924369005A}"/>
              </a:ext>
            </a:extLst>
          </p:cNvPr>
          <p:cNvSpPr>
            <a:spLocks noGrp="1"/>
          </p:cNvSpPr>
          <p:nvPr>
            <p:ph type="title"/>
          </p:nvPr>
        </p:nvSpPr>
        <p:spPr/>
        <p:txBody>
          <a:bodyPr/>
          <a:lstStyle/>
          <a:p>
            <a:r>
              <a:rPr lang="en-US" dirty="0"/>
              <a:t>User interface</a:t>
            </a:r>
            <a:endParaRPr lang="en-IN" dirty="0"/>
          </a:p>
        </p:txBody>
      </p:sp>
      <p:sp>
        <p:nvSpPr>
          <p:cNvPr id="3" name="Content Placeholder 2">
            <a:extLst>
              <a:ext uri="{FF2B5EF4-FFF2-40B4-BE49-F238E27FC236}">
                <a16:creationId xmlns:a16="http://schemas.microsoft.com/office/drawing/2014/main" id="{C536221B-70EB-5EBF-88FB-6993E235AFDC}"/>
              </a:ext>
            </a:extLst>
          </p:cNvPr>
          <p:cNvSpPr>
            <a:spLocks noGrp="1"/>
          </p:cNvSpPr>
          <p:nvPr>
            <p:ph idx="1"/>
          </p:nvPr>
        </p:nvSpPr>
        <p:spPr>
          <a:xfrm>
            <a:off x="439790" y="1845063"/>
            <a:ext cx="11029615" cy="2378146"/>
          </a:xfrm>
        </p:spPr>
        <p:txBody>
          <a:bodyPr/>
          <a:lstStyle/>
          <a:p>
            <a:pPr marL="0" indent="0" algn="just">
              <a:buNone/>
            </a:pPr>
            <a:r>
              <a:rPr lang="en-US" dirty="0"/>
              <a:t>	</a:t>
            </a:r>
            <a:r>
              <a:rPr lang="en-US" dirty="0">
                <a:latin typeface="Times New Roman" panose="02020603050405020304" pitchFamily="18" charset="0"/>
                <a:cs typeface="Times New Roman" panose="02020603050405020304" pitchFamily="18" charset="0"/>
              </a:rPr>
              <a:t>We have created an user interface to predict the type of the disease . It takes skin image as input and gives the type of the disease as output. It goes as follow:</a:t>
            </a:r>
          </a:p>
          <a:p>
            <a:pPr marL="0" indent="0">
              <a:buNone/>
            </a:pPr>
            <a:r>
              <a:rPr lang="en-US" b="1" dirty="0"/>
              <a:t>Home Page:                                                                       Output Page:</a:t>
            </a:r>
          </a:p>
          <a:p>
            <a:pPr marL="0" indent="0">
              <a:buNone/>
            </a:pPr>
            <a:r>
              <a:rPr lang="en-IN" dirty="0"/>
              <a:t>                                                                      </a:t>
            </a:r>
          </a:p>
        </p:txBody>
      </p:sp>
      <p:pic>
        <p:nvPicPr>
          <p:cNvPr id="7" name="Picture 6">
            <a:extLst>
              <a:ext uri="{FF2B5EF4-FFF2-40B4-BE49-F238E27FC236}">
                <a16:creationId xmlns:a16="http://schemas.microsoft.com/office/drawing/2014/main" id="{BC289920-D384-4FAF-BFF3-C28BBE113E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192" y="3532695"/>
            <a:ext cx="5219434" cy="3169762"/>
          </a:xfrm>
          <a:prstGeom prst="rect">
            <a:avLst/>
          </a:prstGeom>
        </p:spPr>
      </p:pic>
      <p:pic>
        <p:nvPicPr>
          <p:cNvPr id="9" name="Picture 8">
            <a:extLst>
              <a:ext uri="{FF2B5EF4-FFF2-40B4-BE49-F238E27FC236}">
                <a16:creationId xmlns:a16="http://schemas.microsoft.com/office/drawing/2014/main" id="{A4ADF866-6932-4E30-D58C-481B48A217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7105" y="3532694"/>
            <a:ext cx="5455105" cy="3169763"/>
          </a:xfrm>
          <a:prstGeom prst="rect">
            <a:avLst/>
          </a:prstGeom>
        </p:spPr>
      </p:pic>
    </p:spTree>
    <p:extLst>
      <p:ext uri="{BB962C8B-B14F-4D97-AF65-F5344CB8AC3E}">
        <p14:creationId xmlns:p14="http://schemas.microsoft.com/office/powerpoint/2010/main" val="139811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A8214-51D0-A3D5-0974-DD8049626BDF}"/>
              </a:ext>
            </a:extLst>
          </p:cNvPr>
          <p:cNvSpPr>
            <a:spLocks noGrp="1"/>
          </p:cNvSpPr>
          <p:nvPr>
            <p:ph type="title"/>
          </p:nvPr>
        </p:nvSpPr>
        <p:spPr/>
        <p:txBody>
          <a:bodyPr/>
          <a:lstStyle/>
          <a:p>
            <a:r>
              <a:rPr lang="en-US" dirty="0"/>
              <a:t>Outputs of 7 classes</a:t>
            </a:r>
            <a:endParaRPr lang="en-IN" dirty="0"/>
          </a:p>
        </p:txBody>
      </p:sp>
      <p:pic>
        <p:nvPicPr>
          <p:cNvPr id="6" name="Content Placeholder 5">
            <a:extLst>
              <a:ext uri="{FF2B5EF4-FFF2-40B4-BE49-F238E27FC236}">
                <a16:creationId xmlns:a16="http://schemas.microsoft.com/office/drawing/2014/main" id="{D446C6C5-49B6-1B97-7332-8B6FF6B0536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8034" y="1910655"/>
            <a:ext cx="5412571" cy="2435102"/>
          </a:xfrm>
        </p:spPr>
      </p:pic>
      <p:pic>
        <p:nvPicPr>
          <p:cNvPr id="8" name="Picture 7">
            <a:extLst>
              <a:ext uri="{FF2B5EF4-FFF2-40B4-BE49-F238E27FC236}">
                <a16:creationId xmlns:a16="http://schemas.microsoft.com/office/drawing/2014/main" id="{F4BAC7EF-001C-B57F-94C5-B6EFFAD591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910655"/>
            <a:ext cx="5514808" cy="2435102"/>
          </a:xfrm>
          <a:prstGeom prst="rect">
            <a:avLst/>
          </a:prstGeom>
        </p:spPr>
      </p:pic>
      <p:pic>
        <p:nvPicPr>
          <p:cNvPr id="12" name="Picture 11">
            <a:extLst>
              <a:ext uri="{FF2B5EF4-FFF2-40B4-BE49-F238E27FC236}">
                <a16:creationId xmlns:a16="http://schemas.microsoft.com/office/drawing/2014/main" id="{AA42E982-BFC8-2455-70FF-E22258FCD9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0016" y="4427335"/>
            <a:ext cx="6485643" cy="2359964"/>
          </a:xfrm>
          <a:prstGeom prst="rect">
            <a:avLst/>
          </a:prstGeom>
        </p:spPr>
      </p:pic>
    </p:spTree>
    <p:extLst>
      <p:ext uri="{BB962C8B-B14F-4D97-AF65-F5344CB8AC3E}">
        <p14:creationId xmlns:p14="http://schemas.microsoft.com/office/powerpoint/2010/main" val="42599153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8B1D8-34E0-44FA-1232-14289988F196}"/>
              </a:ext>
            </a:extLst>
          </p:cNvPr>
          <p:cNvSpPr>
            <a:spLocks noGrp="1"/>
          </p:cNvSpPr>
          <p:nvPr>
            <p:ph type="title"/>
          </p:nvPr>
        </p:nvSpPr>
        <p:spPr/>
        <p:txBody>
          <a:bodyPr/>
          <a:lstStyle/>
          <a:p>
            <a:r>
              <a:rPr lang="en-US" dirty="0" err="1"/>
              <a:t>Cont</a:t>
            </a:r>
            <a:r>
              <a:rPr lang="en-US" dirty="0"/>
              <a:t>…</a:t>
            </a:r>
            <a:endParaRPr lang="en-IN" dirty="0"/>
          </a:p>
        </p:txBody>
      </p:sp>
      <p:pic>
        <p:nvPicPr>
          <p:cNvPr id="8" name="Content Placeholder 7">
            <a:extLst>
              <a:ext uri="{FF2B5EF4-FFF2-40B4-BE49-F238E27FC236}">
                <a16:creationId xmlns:a16="http://schemas.microsoft.com/office/drawing/2014/main" id="{AE213D1F-99F4-BC62-C73C-5126570D6AA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8476" y="1919148"/>
            <a:ext cx="5492979" cy="2360622"/>
          </a:xfrm>
        </p:spPr>
      </p:pic>
      <p:pic>
        <p:nvPicPr>
          <p:cNvPr id="12" name="Picture 11">
            <a:extLst>
              <a:ext uri="{FF2B5EF4-FFF2-40B4-BE49-F238E27FC236}">
                <a16:creationId xmlns:a16="http://schemas.microsoft.com/office/drawing/2014/main" id="{B3300B8A-B951-C463-FB17-74F3EE6296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0544" y="1919148"/>
            <a:ext cx="5492979" cy="2360622"/>
          </a:xfrm>
          <a:prstGeom prst="rect">
            <a:avLst/>
          </a:prstGeom>
        </p:spPr>
      </p:pic>
      <p:pic>
        <p:nvPicPr>
          <p:cNvPr id="14" name="Picture 13">
            <a:extLst>
              <a:ext uri="{FF2B5EF4-FFF2-40B4-BE49-F238E27FC236}">
                <a16:creationId xmlns:a16="http://schemas.microsoft.com/office/drawing/2014/main" id="{B6BFB22E-9E2F-28F2-B01E-9DB7DA8094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8476" y="4407427"/>
            <a:ext cx="5492979" cy="2360622"/>
          </a:xfrm>
          <a:prstGeom prst="rect">
            <a:avLst/>
          </a:prstGeom>
        </p:spPr>
      </p:pic>
      <p:pic>
        <p:nvPicPr>
          <p:cNvPr id="16" name="Picture 15">
            <a:extLst>
              <a:ext uri="{FF2B5EF4-FFF2-40B4-BE49-F238E27FC236}">
                <a16:creationId xmlns:a16="http://schemas.microsoft.com/office/drawing/2014/main" id="{BBC27DD8-D5F8-84C4-F0AC-AF321B73F2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40544" y="4407426"/>
            <a:ext cx="5492979" cy="2360622"/>
          </a:xfrm>
          <a:prstGeom prst="rect">
            <a:avLst/>
          </a:prstGeom>
        </p:spPr>
      </p:pic>
    </p:spTree>
    <p:extLst>
      <p:ext uri="{BB962C8B-B14F-4D97-AF65-F5344CB8AC3E}">
        <p14:creationId xmlns:p14="http://schemas.microsoft.com/office/powerpoint/2010/main" val="9753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1594F-29D4-3AFA-CF38-EDDF9E14D999}"/>
              </a:ext>
            </a:extLst>
          </p:cNvPr>
          <p:cNvSpPr>
            <a:spLocks noGrp="1"/>
          </p:cNvSpPr>
          <p:nvPr>
            <p:ph type="title"/>
          </p:nvPr>
        </p:nvSpPr>
        <p:spPr/>
        <p:txBody>
          <a:bodyPr/>
          <a:lstStyle/>
          <a:p>
            <a:r>
              <a:rPr lang="en-US" dirty="0"/>
              <a:t>Future scope</a:t>
            </a:r>
            <a:endParaRPr lang="en-IN" dirty="0"/>
          </a:p>
        </p:txBody>
      </p:sp>
      <p:sp>
        <p:nvSpPr>
          <p:cNvPr id="3" name="Content Placeholder 2">
            <a:extLst>
              <a:ext uri="{FF2B5EF4-FFF2-40B4-BE49-F238E27FC236}">
                <a16:creationId xmlns:a16="http://schemas.microsoft.com/office/drawing/2014/main" id="{930B1DF7-CE3B-D47E-FEDF-2C4051081F42}"/>
              </a:ext>
            </a:extLst>
          </p:cNvPr>
          <p:cNvSpPr>
            <a:spLocks noGrp="1"/>
          </p:cNvSpPr>
          <p:nvPr>
            <p:ph idx="1"/>
          </p:nvPr>
        </p:nvSpPr>
        <p:spPr>
          <a:xfrm>
            <a:off x="0" y="1589848"/>
            <a:ext cx="11029615" cy="3678303"/>
          </a:xfrm>
        </p:spPr>
        <p:txBody>
          <a:bodyPr>
            <a:normAutofit/>
          </a:bodyPr>
          <a:lstStyle/>
          <a:p>
            <a:pPr lvl="2" algn="just"/>
            <a:r>
              <a:rPr lang="en-IN" sz="1800" kern="0" dirty="0">
                <a:effectLst/>
                <a:latin typeface="Times New Roman" panose="02020603050405020304" pitchFamily="18" charset="0"/>
                <a:ea typeface="SimSun" panose="02010600030101010101" pitchFamily="2" charset="-122"/>
              </a:rPr>
              <a:t>Looking ahead, there are promising avenues to explore for refining existing models. </a:t>
            </a:r>
          </a:p>
          <a:p>
            <a:pPr lvl="2" algn="just"/>
            <a:r>
              <a:rPr lang="en-IN" sz="1800" kern="0" dirty="0">
                <a:effectLst/>
                <a:latin typeface="Times New Roman" panose="02020603050405020304" pitchFamily="18" charset="0"/>
                <a:ea typeface="SimSun" panose="02010600030101010101" pitchFamily="2" charset="-122"/>
              </a:rPr>
              <a:t>Investigating ensemble methods that combine ResNet50, Inceptionv3, and VGG16 could yield a hybrid model harnessing the strengths of each architecture. </a:t>
            </a:r>
          </a:p>
          <a:p>
            <a:pPr lvl="2" algn="just"/>
            <a:r>
              <a:rPr lang="en-IN" sz="1800" kern="0" dirty="0">
                <a:effectLst/>
                <a:latin typeface="Times New Roman" panose="02020603050405020304" pitchFamily="18" charset="0"/>
                <a:ea typeface="SimSun" panose="02010600030101010101" pitchFamily="2" charset="-122"/>
              </a:rPr>
              <a:t>Enhancing datasets with more diversity and volume holds the potential for improving generalization. Exploring transfer learning and adapting models to evolving datasets can contribute to increased accuracy. </a:t>
            </a:r>
          </a:p>
          <a:p>
            <a:pPr lvl="2" algn="just"/>
            <a:r>
              <a:rPr lang="en-IN" sz="1800" kern="0" dirty="0">
                <a:effectLst/>
                <a:latin typeface="Times New Roman" panose="02020603050405020304" pitchFamily="18" charset="0"/>
                <a:ea typeface="SimSun" panose="02010600030101010101" pitchFamily="2" charset="-122"/>
              </a:rPr>
              <a:t>Collaborative efforts with healthcare professionals and integration into clinical workflows may facilitate practical applications, advancing the role of automated dermatological diagnosis in healthcare.</a:t>
            </a:r>
            <a:endParaRPr lang="en-IN" sz="1800" dirty="0"/>
          </a:p>
        </p:txBody>
      </p:sp>
    </p:spTree>
    <p:extLst>
      <p:ext uri="{BB962C8B-B14F-4D97-AF65-F5344CB8AC3E}">
        <p14:creationId xmlns:p14="http://schemas.microsoft.com/office/powerpoint/2010/main" val="1095422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12900-5E03-E50C-BC71-E37A5C081B50}"/>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73B72A5C-D572-4362-C184-D1F64B4C768F}"/>
              </a:ext>
            </a:extLst>
          </p:cNvPr>
          <p:cNvSpPr>
            <a:spLocks noGrp="1"/>
          </p:cNvSpPr>
          <p:nvPr>
            <p:ph idx="1"/>
          </p:nvPr>
        </p:nvSpPr>
        <p:spPr>
          <a:xfrm>
            <a:off x="581192" y="2180496"/>
            <a:ext cx="11029615" cy="4323999"/>
          </a:xfrm>
        </p:spPr>
        <p:txBody>
          <a:bodyPr>
            <a:normAutofit lnSpcReduction="10000"/>
          </a:bodyPr>
          <a:lstStyle/>
          <a:p>
            <a:r>
              <a:rPr lang="en-US" dirty="0"/>
              <a:t>Introduction</a:t>
            </a:r>
          </a:p>
          <a:p>
            <a:r>
              <a:rPr lang="en-US" dirty="0"/>
              <a:t>Related Work</a:t>
            </a:r>
          </a:p>
          <a:p>
            <a:r>
              <a:rPr lang="en-US" dirty="0"/>
              <a:t>Existing System</a:t>
            </a:r>
          </a:p>
          <a:p>
            <a:r>
              <a:rPr lang="en-US" dirty="0"/>
              <a:t>Proposed System</a:t>
            </a:r>
          </a:p>
          <a:p>
            <a:r>
              <a:rPr lang="en-US" dirty="0"/>
              <a:t>Dataset Description</a:t>
            </a:r>
          </a:p>
          <a:p>
            <a:r>
              <a:rPr lang="en-US" dirty="0"/>
              <a:t>Architecture Diagram</a:t>
            </a:r>
          </a:p>
          <a:p>
            <a:r>
              <a:rPr lang="en-US" dirty="0"/>
              <a:t>Methodology</a:t>
            </a:r>
          </a:p>
          <a:p>
            <a:r>
              <a:rPr lang="en-IN" dirty="0"/>
              <a:t>Results</a:t>
            </a:r>
          </a:p>
          <a:p>
            <a:r>
              <a:rPr lang="en-IN" dirty="0"/>
              <a:t>Future Scope</a:t>
            </a:r>
          </a:p>
          <a:p>
            <a:r>
              <a:rPr lang="en-IN" dirty="0"/>
              <a:t>Conclusion</a:t>
            </a:r>
          </a:p>
          <a:p>
            <a:r>
              <a:rPr lang="en-IN" dirty="0"/>
              <a:t>References</a:t>
            </a:r>
          </a:p>
        </p:txBody>
      </p:sp>
    </p:spTree>
    <p:extLst>
      <p:ext uri="{BB962C8B-B14F-4D97-AF65-F5344CB8AC3E}">
        <p14:creationId xmlns:p14="http://schemas.microsoft.com/office/powerpoint/2010/main" val="26283230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2C5B9-0975-C8C0-B58B-4DE12E9A3038}"/>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FF7A0C75-39A4-7876-17CC-64239A95AB55}"/>
              </a:ext>
            </a:extLst>
          </p:cNvPr>
          <p:cNvSpPr>
            <a:spLocks noGrp="1"/>
          </p:cNvSpPr>
          <p:nvPr>
            <p:ph idx="1"/>
          </p:nvPr>
        </p:nvSpPr>
        <p:spPr/>
        <p:txBody>
          <a:bodyPr/>
          <a:lstStyle/>
          <a:p>
            <a:pPr lvl="1" algn="just"/>
            <a:r>
              <a:rPr lang="en-IN" sz="1800" spc="-5" dirty="0">
                <a:effectLst/>
                <a:latin typeface="Times New Roman" panose="02020603050405020304" pitchFamily="18" charset="0"/>
                <a:ea typeface="SimSun" panose="02010600030101010101" pitchFamily="2" charset="-122"/>
              </a:rPr>
              <a:t>The comparative analysis of ResNet50, Inceptionv3, and VGG16 highlights ResNet50 as the most effective method used in this investigation to classify skin tumours. It outperforms the other models in terms of accuracy and loss metrics. </a:t>
            </a:r>
          </a:p>
          <a:p>
            <a:pPr lvl="1" algn="just"/>
            <a:r>
              <a:rPr lang="en-IN" sz="1800" spc="-5" dirty="0">
                <a:effectLst/>
                <a:latin typeface="Times New Roman" panose="02020603050405020304" pitchFamily="18" charset="0"/>
                <a:ea typeface="SimSun" panose="02010600030101010101" pitchFamily="2" charset="-122"/>
              </a:rPr>
              <a:t>In closing, the study successfully illustrates the possibility of models based on deep learning for the categorization of skin </a:t>
            </a:r>
            <a:r>
              <a:rPr lang="en-IN" sz="1800" spc="-5" dirty="0" err="1">
                <a:effectLst/>
                <a:latin typeface="Times New Roman" panose="02020603050405020304" pitchFamily="18" charset="0"/>
                <a:ea typeface="SimSun" panose="02010600030101010101" pitchFamily="2" charset="-122"/>
              </a:rPr>
              <a:t>tumors</a:t>
            </a:r>
            <a:r>
              <a:rPr lang="en-IN" sz="1800" spc="-5" dirty="0">
                <a:effectLst/>
                <a:latin typeface="Times New Roman" panose="02020603050405020304" pitchFamily="18" charset="0"/>
                <a:ea typeface="SimSun" panose="02010600030101010101" pitchFamily="2" charset="-122"/>
              </a:rPr>
              <a:t>, with ResNet50 exhibiting superior performance in accuracy and minimal loss.</a:t>
            </a:r>
          </a:p>
          <a:p>
            <a:pPr lvl="1" algn="just"/>
            <a:r>
              <a:rPr lang="en-IN" sz="1800" spc="-5" dirty="0">
                <a:effectLst/>
                <a:latin typeface="Times New Roman" panose="02020603050405020304" pitchFamily="18" charset="0"/>
                <a:ea typeface="SimSun" panose="02010600030101010101" pitchFamily="2" charset="-122"/>
              </a:rPr>
              <a:t> While ResNet50 emerges as a robust choice, acknowledging the distinct strengths of Inceptionv3 and VGG16 emphasizes the importance of a tailored model selection based on specific needs. </a:t>
            </a:r>
          </a:p>
          <a:p>
            <a:pPr lvl="1" algn="just"/>
            <a:r>
              <a:rPr lang="en-IN" sz="1800" spc="-5" dirty="0">
                <a:effectLst/>
                <a:latin typeface="Times New Roman" panose="02020603050405020304" pitchFamily="18" charset="0"/>
                <a:ea typeface="SimSun" panose="02010600030101010101" pitchFamily="2" charset="-122"/>
              </a:rPr>
              <a:t>The results underline the nature of model comparisons and the significance of understanding individual architectural characteristics.</a:t>
            </a:r>
          </a:p>
          <a:p>
            <a:endParaRPr lang="en-IN" dirty="0"/>
          </a:p>
        </p:txBody>
      </p:sp>
    </p:spTree>
    <p:extLst>
      <p:ext uri="{BB962C8B-B14F-4D97-AF65-F5344CB8AC3E}">
        <p14:creationId xmlns:p14="http://schemas.microsoft.com/office/powerpoint/2010/main" val="2747598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B3007-A7AA-59E9-2D4C-A9C03530E2DF}"/>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FDEB2581-930C-882E-C116-2BB89F286E31}"/>
              </a:ext>
            </a:extLst>
          </p:cNvPr>
          <p:cNvSpPr>
            <a:spLocks noGrp="1"/>
          </p:cNvSpPr>
          <p:nvPr>
            <p:ph idx="1"/>
          </p:nvPr>
        </p:nvSpPr>
        <p:spPr>
          <a:xfrm>
            <a:off x="581192" y="2064471"/>
            <a:ext cx="11029615" cy="4246816"/>
          </a:xfrm>
        </p:spPr>
        <p:txBody>
          <a:bodyPr>
            <a:normAutofit fontScale="92500" lnSpcReduction="10000"/>
          </a:bodyPr>
          <a:lstStyle/>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[1] Vijayalakshmi, M. M. "Melanoma skin cancer detection using image processing and machine learning." International Journal of Trend in Scientific Research and Development (IJTSRD) 3.4 (2019): 780-784.</a:t>
            </a:r>
          </a:p>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[2] </a:t>
            </a:r>
            <a:r>
              <a:rPr lang="en-IN" sz="1800" spc="-5" dirty="0" err="1">
                <a:effectLst/>
                <a:latin typeface="Times New Roman" panose="02020603050405020304" pitchFamily="18" charset="0"/>
                <a:ea typeface="SimSun" panose="02010600030101010101" pitchFamily="2" charset="-122"/>
              </a:rPr>
              <a:t>Harangi</a:t>
            </a:r>
            <a:r>
              <a:rPr lang="en-IN" sz="1800" spc="-5" dirty="0">
                <a:effectLst/>
                <a:latin typeface="Times New Roman" panose="02020603050405020304" pitchFamily="18" charset="0"/>
                <a:ea typeface="SimSun" panose="02010600030101010101" pitchFamily="2" charset="-122"/>
              </a:rPr>
              <a:t>, </a:t>
            </a:r>
            <a:r>
              <a:rPr lang="en-IN" sz="1800" spc="-5" dirty="0" err="1">
                <a:effectLst/>
                <a:latin typeface="Times New Roman" panose="02020603050405020304" pitchFamily="18" charset="0"/>
                <a:ea typeface="SimSun" panose="02010600030101010101" pitchFamily="2" charset="-122"/>
              </a:rPr>
              <a:t>Balazs</a:t>
            </a:r>
            <a:r>
              <a:rPr lang="en-IN" sz="1800" spc="-5" dirty="0">
                <a:effectLst/>
                <a:latin typeface="Times New Roman" panose="02020603050405020304" pitchFamily="18" charset="0"/>
                <a:ea typeface="SimSun" panose="02010600030101010101" pitchFamily="2" charset="-122"/>
              </a:rPr>
              <a:t>. "Skin lesion classification with ensembles of deep convolutional neural networks." Journal of biomedical informatics 86 (2018): 25-32.</a:t>
            </a:r>
          </a:p>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[3] Thakur, Nikita, and Arunima Jaiswal. "Comparative Analysis of Machine Learning and Deep Learning Algorithms for Skin Cancer Detection." Machine Intelligence and Data Science Applications: Proceedings of MIDAS 2021. Singapore: Springer Nature Singapore, 2022. 409-418.</a:t>
            </a:r>
          </a:p>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[4] Gong, An, </a:t>
            </a:r>
            <a:r>
              <a:rPr lang="en-IN" sz="1800" spc="-5" dirty="0" err="1">
                <a:effectLst/>
                <a:latin typeface="Times New Roman" panose="02020603050405020304" pitchFamily="18" charset="0"/>
                <a:ea typeface="SimSun" panose="02010600030101010101" pitchFamily="2" charset="-122"/>
              </a:rPr>
              <a:t>Xinjie</a:t>
            </a:r>
            <a:r>
              <a:rPr lang="en-IN" sz="1800" spc="-5" dirty="0">
                <a:effectLst/>
                <a:latin typeface="Times New Roman" panose="02020603050405020304" pitchFamily="18" charset="0"/>
                <a:ea typeface="SimSun" panose="02010600030101010101" pitchFamily="2" charset="-122"/>
              </a:rPr>
              <a:t> Yao, and Wei Lin. "Classification for </a:t>
            </a:r>
            <a:r>
              <a:rPr lang="en-IN" sz="1800" spc="-5" dirty="0" err="1">
                <a:effectLst/>
                <a:latin typeface="Times New Roman" panose="02020603050405020304" pitchFamily="18" charset="0"/>
                <a:ea typeface="SimSun" panose="02010600030101010101" pitchFamily="2" charset="-122"/>
              </a:rPr>
              <a:t>dermoscopy</a:t>
            </a:r>
            <a:r>
              <a:rPr lang="en-IN" sz="1800" spc="-5" dirty="0">
                <a:effectLst/>
                <a:latin typeface="Times New Roman" panose="02020603050405020304" pitchFamily="18" charset="0"/>
                <a:ea typeface="SimSun" panose="02010600030101010101" pitchFamily="2" charset="-122"/>
              </a:rPr>
              <a:t> images using convolutional neural networks based on the ensemble of individual advantage and group decision." IEEE Access 8 (2020): 155337-155351.</a:t>
            </a:r>
          </a:p>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[5] Ali, </a:t>
            </a:r>
            <a:r>
              <a:rPr lang="en-IN" sz="1800" spc="-5" dirty="0" err="1">
                <a:effectLst/>
                <a:latin typeface="Times New Roman" panose="02020603050405020304" pitchFamily="18" charset="0"/>
                <a:ea typeface="SimSun" panose="02010600030101010101" pitchFamily="2" charset="-122"/>
              </a:rPr>
              <a:t>Karar</a:t>
            </a:r>
            <a:r>
              <a:rPr lang="en-IN" sz="1800" spc="-5" dirty="0">
                <a:effectLst/>
                <a:latin typeface="Times New Roman" panose="02020603050405020304" pitchFamily="18" charset="0"/>
                <a:ea typeface="SimSun" panose="02010600030101010101" pitchFamily="2" charset="-122"/>
              </a:rPr>
              <a:t>, et al. "Multiclass skin cancer classification using </a:t>
            </a:r>
            <a:r>
              <a:rPr lang="en-IN" sz="1800" spc="-5" dirty="0" err="1">
                <a:effectLst/>
                <a:latin typeface="Times New Roman" panose="02020603050405020304" pitchFamily="18" charset="0"/>
                <a:ea typeface="SimSun" panose="02010600030101010101" pitchFamily="2" charset="-122"/>
              </a:rPr>
              <a:t>EfficientNets</a:t>
            </a:r>
            <a:r>
              <a:rPr lang="en-IN" sz="1800" spc="-5" dirty="0">
                <a:effectLst/>
                <a:latin typeface="Times New Roman" panose="02020603050405020304" pitchFamily="18" charset="0"/>
                <a:ea typeface="SimSun" panose="02010600030101010101" pitchFamily="2" charset="-122"/>
              </a:rPr>
              <a:t>–a first step towards preventing skin cancer." Neuroscience Informatics 2.4 (2022): 100034.</a:t>
            </a:r>
          </a:p>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[6] Pacheco, Andre GC, and Renato A. </a:t>
            </a:r>
            <a:r>
              <a:rPr lang="en-IN" sz="1800" spc="-5" dirty="0" err="1">
                <a:effectLst/>
                <a:latin typeface="Times New Roman" panose="02020603050405020304" pitchFamily="18" charset="0"/>
                <a:ea typeface="SimSun" panose="02010600030101010101" pitchFamily="2" charset="-122"/>
              </a:rPr>
              <a:t>Krohling</a:t>
            </a:r>
            <a:r>
              <a:rPr lang="en-IN" sz="1800" spc="-5" dirty="0">
                <a:effectLst/>
                <a:latin typeface="Times New Roman" panose="02020603050405020304" pitchFamily="18" charset="0"/>
                <a:ea typeface="SimSun" panose="02010600030101010101" pitchFamily="2" charset="-122"/>
              </a:rPr>
              <a:t>. "An attention-based mechanism to combine images and metadata in deep learning models applied to skin cancer classification." IEEE journal of biomedical and health informatics 25.9 (2021): 3554-3563.</a:t>
            </a:r>
          </a:p>
          <a:p>
            <a:endParaRPr lang="en-IN" dirty="0"/>
          </a:p>
        </p:txBody>
      </p:sp>
    </p:spTree>
    <p:extLst>
      <p:ext uri="{BB962C8B-B14F-4D97-AF65-F5344CB8AC3E}">
        <p14:creationId xmlns:p14="http://schemas.microsoft.com/office/powerpoint/2010/main" val="21129237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6F1A9-BEE5-48A8-6553-4BC3A088A632}"/>
              </a:ext>
            </a:extLst>
          </p:cNvPr>
          <p:cNvSpPr>
            <a:spLocks noGrp="1"/>
          </p:cNvSpPr>
          <p:nvPr>
            <p:ph type="title"/>
          </p:nvPr>
        </p:nvSpPr>
        <p:spPr/>
        <p:txBody>
          <a:bodyPr/>
          <a:lstStyle/>
          <a:p>
            <a:r>
              <a:rPr lang="en-US" dirty="0" err="1"/>
              <a:t>Cont</a:t>
            </a:r>
            <a:r>
              <a:rPr lang="en-US" dirty="0"/>
              <a:t>…</a:t>
            </a:r>
            <a:endParaRPr lang="en-IN" dirty="0"/>
          </a:p>
        </p:txBody>
      </p:sp>
      <p:sp>
        <p:nvSpPr>
          <p:cNvPr id="3" name="Content Placeholder 2">
            <a:extLst>
              <a:ext uri="{FF2B5EF4-FFF2-40B4-BE49-F238E27FC236}">
                <a16:creationId xmlns:a16="http://schemas.microsoft.com/office/drawing/2014/main" id="{02ED2BC1-BEA7-EC6B-B309-3D086FEB856F}"/>
              </a:ext>
            </a:extLst>
          </p:cNvPr>
          <p:cNvSpPr>
            <a:spLocks noGrp="1"/>
          </p:cNvSpPr>
          <p:nvPr>
            <p:ph idx="1"/>
          </p:nvPr>
        </p:nvSpPr>
        <p:spPr/>
        <p:txBody>
          <a:bodyPr>
            <a:normAutofit fontScale="92500" lnSpcReduction="10000"/>
          </a:bodyPr>
          <a:lstStyle/>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[7] Imran, Azhar, et al. "Skin cancer detection using combined decision of deep learners." IEEE Access 10 (2022): 118198-118212.</a:t>
            </a:r>
          </a:p>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[8] Alizadeh, </a:t>
            </a:r>
            <a:r>
              <a:rPr lang="en-IN" sz="1800" spc="-5" dirty="0" err="1">
                <a:effectLst/>
                <a:latin typeface="Times New Roman" panose="02020603050405020304" pitchFamily="18" charset="0"/>
                <a:ea typeface="SimSun" panose="02010600030101010101" pitchFamily="2" charset="-122"/>
              </a:rPr>
              <a:t>Seyed</a:t>
            </a:r>
            <a:r>
              <a:rPr lang="en-IN" sz="1800" spc="-5" dirty="0">
                <a:effectLst/>
                <a:latin typeface="Times New Roman" panose="02020603050405020304" pitchFamily="18" charset="0"/>
                <a:ea typeface="SimSun" panose="02010600030101010101" pitchFamily="2" charset="-122"/>
              </a:rPr>
              <a:t> Mohammad, and Ali </a:t>
            </a:r>
            <a:r>
              <a:rPr lang="en-IN" sz="1800" spc="-5" dirty="0" err="1">
                <a:effectLst/>
                <a:latin typeface="Times New Roman" panose="02020603050405020304" pitchFamily="18" charset="0"/>
                <a:ea typeface="SimSun" panose="02010600030101010101" pitchFamily="2" charset="-122"/>
              </a:rPr>
              <a:t>Mahloojifar</a:t>
            </a:r>
            <a:r>
              <a:rPr lang="en-IN" sz="1800" spc="-5" dirty="0">
                <a:effectLst/>
                <a:latin typeface="Times New Roman" panose="02020603050405020304" pitchFamily="18" charset="0"/>
                <a:ea typeface="SimSun" panose="02010600030101010101" pitchFamily="2" charset="-122"/>
              </a:rPr>
              <a:t>. "Automatic skin cancer detection in </a:t>
            </a:r>
            <a:r>
              <a:rPr lang="en-IN" sz="1800" spc="-5" dirty="0" err="1">
                <a:effectLst/>
                <a:latin typeface="Times New Roman" panose="02020603050405020304" pitchFamily="18" charset="0"/>
                <a:ea typeface="SimSun" panose="02010600030101010101" pitchFamily="2" charset="-122"/>
              </a:rPr>
              <a:t>dermoscopy</a:t>
            </a:r>
            <a:r>
              <a:rPr lang="en-IN" sz="1800" spc="-5" dirty="0">
                <a:effectLst/>
                <a:latin typeface="Times New Roman" panose="02020603050405020304" pitchFamily="18" charset="0"/>
                <a:ea typeface="SimSun" panose="02010600030101010101" pitchFamily="2" charset="-122"/>
              </a:rPr>
              <a:t> images by combining convolutional neural networks and texture features." International Journal of Imaging Systems and Technology 31.2 (2021): 695-707.</a:t>
            </a:r>
          </a:p>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[9] Han, Seung </a:t>
            </a:r>
            <a:r>
              <a:rPr lang="en-IN" sz="1800" spc="-5" dirty="0" err="1">
                <a:effectLst/>
                <a:latin typeface="Times New Roman" panose="02020603050405020304" pitchFamily="18" charset="0"/>
                <a:ea typeface="SimSun" panose="02010600030101010101" pitchFamily="2" charset="-122"/>
              </a:rPr>
              <a:t>Seog</a:t>
            </a:r>
            <a:r>
              <a:rPr lang="en-IN" sz="1800" spc="-5" dirty="0">
                <a:effectLst/>
                <a:latin typeface="Times New Roman" panose="02020603050405020304" pitchFamily="18" charset="0"/>
                <a:ea typeface="SimSun" panose="02010600030101010101" pitchFamily="2" charset="-122"/>
              </a:rPr>
              <a:t>, et al. "</a:t>
            </a:r>
            <a:r>
              <a:rPr lang="en-IN" sz="1800" spc="-5" dirty="0" err="1">
                <a:effectLst/>
                <a:latin typeface="Times New Roman" panose="02020603050405020304" pitchFamily="18" charset="0"/>
                <a:ea typeface="SimSun" panose="02010600030101010101" pitchFamily="2" charset="-122"/>
              </a:rPr>
              <a:t>Keratinocytic</a:t>
            </a:r>
            <a:r>
              <a:rPr lang="en-IN" sz="1800" spc="-5" dirty="0">
                <a:effectLst/>
                <a:latin typeface="Times New Roman" panose="02020603050405020304" pitchFamily="18" charset="0"/>
                <a:ea typeface="SimSun" panose="02010600030101010101" pitchFamily="2" charset="-122"/>
              </a:rPr>
              <a:t> skin cancer detection on the face using region-based convolutional neural network." JAMA dermatology 156.1 (2020): 29-37.</a:t>
            </a:r>
          </a:p>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[10] </a:t>
            </a:r>
            <a:r>
              <a:rPr lang="en-IN" sz="1800" spc="-5" dirty="0" err="1">
                <a:effectLst/>
                <a:latin typeface="Times New Roman" panose="02020603050405020304" pitchFamily="18" charset="0"/>
                <a:ea typeface="SimSun" panose="02010600030101010101" pitchFamily="2" charset="-122"/>
              </a:rPr>
              <a:t>Tschandl</a:t>
            </a:r>
            <a:r>
              <a:rPr lang="en-IN" sz="1800" spc="-5" dirty="0">
                <a:effectLst/>
                <a:latin typeface="Times New Roman" panose="02020603050405020304" pitchFamily="18" charset="0"/>
                <a:ea typeface="SimSun" panose="02010600030101010101" pitchFamily="2" charset="-122"/>
              </a:rPr>
              <a:t>, Philipp, et al. "Expert-level diagnosis of non-pigmented skin cancer by combined convolutional neural networks." JAMA dermatology 155.1 (2019): 58-65.</a:t>
            </a:r>
          </a:p>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[11] </a:t>
            </a:r>
            <a:r>
              <a:rPr lang="en-IN" sz="1800" spc="-5" dirty="0" err="1">
                <a:effectLst/>
                <a:latin typeface="Times New Roman" panose="02020603050405020304" pitchFamily="18" charset="0"/>
                <a:ea typeface="SimSun" panose="02010600030101010101" pitchFamily="2" charset="-122"/>
              </a:rPr>
              <a:t>Haggenmüller</a:t>
            </a:r>
            <a:r>
              <a:rPr lang="en-IN" sz="1800" spc="-5" dirty="0">
                <a:effectLst/>
                <a:latin typeface="Times New Roman" panose="02020603050405020304" pitchFamily="18" charset="0"/>
                <a:ea typeface="SimSun" panose="02010600030101010101" pitchFamily="2" charset="-122"/>
              </a:rPr>
              <a:t>, Sarah, et al. "Skin cancer classification via convolutional neural networks: systematic review of studies involving human experts." European Journal of Cancer 156 (2021): 202-216.</a:t>
            </a:r>
          </a:p>
          <a:p>
            <a:pPr indent="0" algn="just">
              <a:lnSpc>
                <a:spcPct val="95000"/>
              </a:lnSpc>
              <a:spcAft>
                <a:spcPts val="600"/>
              </a:spcAft>
              <a:buNone/>
              <a:tabLst>
                <a:tab pos="182880" algn="l"/>
              </a:tabLst>
            </a:pPr>
            <a:r>
              <a:rPr lang="en-IN" sz="1800" spc="-5" dirty="0">
                <a:effectLst/>
                <a:latin typeface="Times New Roman" panose="02020603050405020304" pitchFamily="18" charset="0"/>
                <a:ea typeface="SimSun" panose="02010600030101010101" pitchFamily="2" charset="-122"/>
              </a:rPr>
              <a:t>[12] </a:t>
            </a:r>
            <a:r>
              <a:rPr lang="en-IN" sz="1800" spc="-5" dirty="0" err="1">
                <a:effectLst/>
                <a:latin typeface="Times New Roman" panose="02020603050405020304" pitchFamily="18" charset="0"/>
                <a:ea typeface="SimSun" panose="02010600030101010101" pitchFamily="2" charset="-122"/>
              </a:rPr>
              <a:t>Albahar</a:t>
            </a:r>
            <a:r>
              <a:rPr lang="en-IN" sz="1800" spc="-5" dirty="0">
                <a:effectLst/>
                <a:latin typeface="Times New Roman" panose="02020603050405020304" pitchFamily="18" charset="0"/>
                <a:ea typeface="SimSun" panose="02010600030101010101" pitchFamily="2" charset="-122"/>
              </a:rPr>
              <a:t>, Marwan Ali. "Skin lesion classification using convolutional neural network with novel </a:t>
            </a:r>
            <a:r>
              <a:rPr lang="en-IN" sz="1800" spc="-5" dirty="0" err="1">
                <a:effectLst/>
                <a:latin typeface="Times New Roman" panose="02020603050405020304" pitchFamily="18" charset="0"/>
                <a:ea typeface="SimSun" panose="02010600030101010101" pitchFamily="2" charset="-122"/>
              </a:rPr>
              <a:t>regularizer</a:t>
            </a:r>
            <a:r>
              <a:rPr lang="en-IN" sz="1800" spc="-5" dirty="0">
                <a:effectLst/>
                <a:latin typeface="Times New Roman" panose="02020603050405020304" pitchFamily="18" charset="0"/>
                <a:ea typeface="SimSun" panose="02010600030101010101" pitchFamily="2" charset="-122"/>
              </a:rPr>
              <a:t>." IEEE Access 7 (2019): 38306-38313.</a:t>
            </a:r>
          </a:p>
          <a:p>
            <a:endParaRPr lang="en-IN" dirty="0"/>
          </a:p>
        </p:txBody>
      </p:sp>
    </p:spTree>
    <p:extLst>
      <p:ext uri="{BB962C8B-B14F-4D97-AF65-F5344CB8AC3E}">
        <p14:creationId xmlns:p14="http://schemas.microsoft.com/office/powerpoint/2010/main" val="4595254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E28137-AD0C-53CC-3BFF-AE73866A8F67}"/>
              </a:ext>
            </a:extLst>
          </p:cNvPr>
          <p:cNvSpPr txBox="1"/>
          <p:nvPr/>
        </p:nvSpPr>
        <p:spPr>
          <a:xfrm>
            <a:off x="522125" y="782122"/>
            <a:ext cx="11346424" cy="6001643"/>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INTERNSHIPS</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20761A05E9   E. Stella(Google AI-ML Virtual Internship by </a:t>
            </a:r>
            <a:r>
              <a:rPr lang="en-US" b="1" dirty="0" err="1">
                <a:latin typeface="Times New Roman" panose="02020603050405020304" pitchFamily="18" charset="0"/>
                <a:cs typeface="Times New Roman" panose="02020603050405020304" pitchFamily="18" charset="0"/>
              </a:rPr>
              <a:t>Eduskills</a:t>
            </a:r>
            <a:r>
              <a:rPr lang="en-US" b="1" dirty="0">
                <a:latin typeface="Times New Roman" panose="02020603050405020304" pitchFamily="18" charset="0"/>
                <a:cs typeface="Times New Roman" panose="02020603050405020304" pitchFamily="18" charset="0"/>
              </a:rPr>
              <a:t>)</a:t>
            </a:r>
          </a:p>
          <a:p>
            <a:endParaRPr lang="en-US"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The AI-ML Virtual Internship is a structured program which </a:t>
            </a:r>
          </a:p>
          <a:p>
            <a:r>
              <a:rPr lang="en-US" dirty="0">
                <a:latin typeface="Times New Roman" panose="02020603050405020304" pitchFamily="18" charset="0"/>
                <a:cs typeface="Times New Roman" panose="02020603050405020304" pitchFamily="18" charset="0"/>
              </a:rPr>
              <a:t>      provided a comprehensive understanding of artificial intelligence</a:t>
            </a:r>
          </a:p>
          <a:p>
            <a:r>
              <a:rPr lang="en-US" dirty="0">
                <a:latin typeface="Times New Roman" panose="02020603050405020304" pitchFamily="18" charset="0"/>
                <a:cs typeface="Times New Roman" panose="02020603050405020304" pitchFamily="18" charset="0"/>
              </a:rPr>
              <a:t>     and machine learning concepts. </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Throughout the internship, I have done a series of modules and </a:t>
            </a:r>
          </a:p>
          <a:p>
            <a:r>
              <a:rPr lang="en-US" dirty="0">
                <a:latin typeface="Times New Roman" panose="02020603050405020304" pitchFamily="18" charset="0"/>
                <a:cs typeface="Times New Roman" panose="02020603050405020304" pitchFamily="18" charset="0"/>
              </a:rPr>
              <a:t>     hands-on projects aimed at fostering technical proficiency in </a:t>
            </a:r>
          </a:p>
          <a:p>
            <a:r>
              <a:rPr lang="en-US" dirty="0">
                <a:latin typeface="Times New Roman" panose="02020603050405020304" pitchFamily="18" charset="0"/>
                <a:cs typeface="Times New Roman" panose="02020603050405020304" pitchFamily="18" charset="0"/>
              </a:rPr>
              <a:t>     programming languages, machine learning algorithms, </a:t>
            </a:r>
          </a:p>
          <a:p>
            <a:r>
              <a:rPr lang="en-US" dirty="0">
                <a:latin typeface="Times New Roman" panose="02020603050405020304" pitchFamily="18" charset="0"/>
                <a:cs typeface="Times New Roman" panose="02020603050405020304" pitchFamily="18" charset="0"/>
              </a:rPr>
              <a:t>     and tools/frameworks relevant to AI and ML.</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Key aspects of the internship include documenting the learning journey, </a:t>
            </a:r>
          </a:p>
          <a:p>
            <a:r>
              <a:rPr lang="en-US" dirty="0">
                <a:latin typeface="Times New Roman" panose="02020603050405020304" pitchFamily="18" charset="0"/>
                <a:cs typeface="Times New Roman" panose="02020603050405020304" pitchFamily="18" charset="0"/>
              </a:rPr>
              <a:t>     evaluating technical skills, reflecting on challenges and solutions, </a:t>
            </a:r>
          </a:p>
          <a:p>
            <a:r>
              <a:rPr lang="en-US" dirty="0">
                <a:latin typeface="Times New Roman" panose="02020603050405020304" pitchFamily="18" charset="0"/>
                <a:cs typeface="Times New Roman" panose="02020603050405020304" pitchFamily="18" charset="0"/>
              </a:rPr>
              <a:t>     analyzing project outcomes, exploring interdisciplinary learning, and</a:t>
            </a:r>
          </a:p>
          <a:p>
            <a:r>
              <a:rPr lang="en-US" dirty="0">
                <a:latin typeface="Times New Roman" panose="02020603050405020304" pitchFamily="18" charset="0"/>
                <a:cs typeface="Times New Roman" panose="02020603050405020304" pitchFamily="18" charset="0"/>
              </a:rPr>
              <a:t>      discussing personal growth and development.</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In the internship, I have gained practical experience in AI and ML </a:t>
            </a:r>
          </a:p>
          <a:p>
            <a:r>
              <a:rPr lang="en-US" dirty="0">
                <a:latin typeface="Times New Roman" panose="02020603050405020304" pitchFamily="18" charset="0"/>
                <a:cs typeface="Times New Roman" panose="02020603050405020304" pitchFamily="18" charset="0"/>
              </a:rPr>
              <a:t>    and also developed problem-solving abilities, adaptability, and</a:t>
            </a:r>
          </a:p>
          <a:p>
            <a:r>
              <a:rPr lang="en-US" dirty="0">
                <a:latin typeface="Times New Roman" panose="02020603050405020304" pitchFamily="18" charset="0"/>
                <a:cs typeface="Times New Roman" panose="02020603050405020304" pitchFamily="18" charset="0"/>
              </a:rPr>
              <a:t>    interdisciplinary perspectives essential for success in the field.</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D67FC0C8-F60F-D5B5-7ECE-1DB3D95877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99094" y="1545995"/>
            <a:ext cx="3920461" cy="5052768"/>
          </a:xfrm>
          <a:prstGeom prst="rect">
            <a:avLst/>
          </a:prstGeom>
        </p:spPr>
      </p:pic>
    </p:spTree>
    <p:extLst>
      <p:ext uri="{BB962C8B-B14F-4D97-AF65-F5344CB8AC3E}">
        <p14:creationId xmlns:p14="http://schemas.microsoft.com/office/powerpoint/2010/main" val="22278482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0C30EC4-2EDA-0704-4E50-4E43CDA7052A}"/>
              </a:ext>
            </a:extLst>
          </p:cNvPr>
          <p:cNvSpPr txBox="1"/>
          <p:nvPr/>
        </p:nvSpPr>
        <p:spPr>
          <a:xfrm>
            <a:off x="518475" y="933254"/>
            <a:ext cx="7192652" cy="5078313"/>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20761A05J2   Y. Harshitha Sampath  (Data engineering virtual internship by </a:t>
            </a:r>
            <a:r>
              <a:rPr lang="en-US" b="1" dirty="0" err="1">
                <a:latin typeface="Times New Roman" panose="02020603050405020304" pitchFamily="18" charset="0"/>
                <a:cs typeface="Times New Roman" panose="02020603050405020304" pitchFamily="18" charset="0"/>
              </a:rPr>
              <a:t>Eduskills</a:t>
            </a:r>
            <a:r>
              <a:rPr lang="en-US" b="1" dirty="0">
                <a:latin typeface="Times New Roman" panose="02020603050405020304" pitchFamily="18" charset="0"/>
                <a:cs typeface="Times New Roman" panose="02020603050405020304" pitchFamily="18" charset="0"/>
              </a:rPr>
              <a:t>)</a:t>
            </a:r>
          </a:p>
          <a:p>
            <a:endParaRPr lang="en-US"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Data engineering plays a pivotal role in modern data-driven organizations, facilitating the collection, storage, processing, and analysis of vast volumes of data. </a:t>
            </a:r>
          </a:p>
          <a:p>
            <a:pPr marL="285750" indent="-285750">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With the proliferation of data sources and the advent of advanced technologies, data engineering has emerged as a critical discipline for unlocking  actionable insights and driving informed decision-making.</a:t>
            </a:r>
          </a:p>
          <a:p>
            <a:pPr marL="285750" indent="-285750">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Key components of data engineering include data ingestion, transformation, and storage, as well as the implementation of scalable and resilient data architectures. </a:t>
            </a:r>
          </a:p>
          <a:p>
            <a:pPr marL="285750" indent="-285750">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By harnessing the power of data engineering, organizations can derive actionable insights, enhance operational efficiency, and gain a competitive edge in today's data-driven landscape.</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D689177D-941B-2FC3-85D0-94423CF686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03736" y="933254"/>
            <a:ext cx="4374038" cy="5175315"/>
          </a:xfrm>
          <a:prstGeom prst="rect">
            <a:avLst/>
          </a:prstGeom>
        </p:spPr>
      </p:pic>
    </p:spTree>
    <p:extLst>
      <p:ext uri="{BB962C8B-B14F-4D97-AF65-F5344CB8AC3E}">
        <p14:creationId xmlns:p14="http://schemas.microsoft.com/office/powerpoint/2010/main" val="16306881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F787B5-42D1-DE28-1601-8179EEA30ACF}"/>
              </a:ext>
            </a:extLst>
          </p:cNvPr>
          <p:cNvSpPr txBox="1"/>
          <p:nvPr/>
        </p:nvSpPr>
        <p:spPr>
          <a:xfrm>
            <a:off x="688158" y="970960"/>
            <a:ext cx="6608188" cy="4801314"/>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20761A05E8  D. Dhanush Kumar  (Google Android Developer Virtual Internship by </a:t>
            </a:r>
            <a:r>
              <a:rPr lang="en-US" b="1" dirty="0" err="1">
                <a:latin typeface="Times New Roman" panose="02020603050405020304" pitchFamily="18" charset="0"/>
                <a:cs typeface="Times New Roman" panose="02020603050405020304" pitchFamily="18" charset="0"/>
              </a:rPr>
              <a:t>Eduskills</a:t>
            </a:r>
            <a:r>
              <a:rPr lang="en-US" b="1" dirty="0">
                <a:latin typeface="Times New Roman" panose="02020603050405020304" pitchFamily="18" charset="0"/>
                <a:cs typeface="Times New Roman" panose="02020603050405020304" pitchFamily="18" charset="0"/>
              </a:rPr>
              <a:t>)</a:t>
            </a:r>
          </a:p>
          <a:p>
            <a:endParaRPr lang="en-US"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The virtual internship in Android development provides me a comprehensive and immersive learning experience focused on mastering the Android platform, Kotlin programming language, Jetpack Compose, and other essential tools and concepts. </a:t>
            </a:r>
          </a:p>
          <a:p>
            <a:pPr marL="285750" indent="-285750">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Through hands-on engagement and collaborative projects, interns gain proficiency in crafting robust mobile applications .</a:t>
            </a:r>
          </a:p>
          <a:p>
            <a:pPr marL="285750" indent="-285750">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It also helped me to develop crucial problem-solving skills and industry-aligned practices. </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The internship emphasizes not only technical skills but also fosters adaptability and resilience, preparing interns for the dynamic landscape of mobile application development.</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1C062EC-A33B-473D-E4F9-CF32424478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9893" y="1085726"/>
            <a:ext cx="4527052" cy="4978781"/>
          </a:xfrm>
          <a:prstGeom prst="rect">
            <a:avLst/>
          </a:prstGeom>
        </p:spPr>
      </p:pic>
    </p:spTree>
    <p:extLst>
      <p:ext uri="{BB962C8B-B14F-4D97-AF65-F5344CB8AC3E}">
        <p14:creationId xmlns:p14="http://schemas.microsoft.com/office/powerpoint/2010/main" val="1521718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BE8B73-E23D-C904-54C3-A74E09DD828B}"/>
              </a:ext>
            </a:extLst>
          </p:cNvPr>
          <p:cNvSpPr txBox="1"/>
          <p:nvPr/>
        </p:nvSpPr>
        <p:spPr>
          <a:xfrm>
            <a:off x="2960016" y="2767280"/>
            <a:ext cx="5953618" cy="1323439"/>
          </a:xfrm>
          <a:prstGeom prst="rect">
            <a:avLst/>
          </a:prstGeom>
          <a:noFill/>
        </p:spPr>
        <p:txBody>
          <a:bodyPr wrap="none" rtlCol="0">
            <a:spAutoFit/>
          </a:bodyPr>
          <a:lstStyle/>
          <a:p>
            <a:r>
              <a:rPr lang="en-US" sz="8000" dirty="0">
                <a:solidFill>
                  <a:schemeClr val="accent1">
                    <a:lumMod val="90000"/>
                    <a:lumOff val="10000"/>
                  </a:schemeClr>
                </a:solidFill>
              </a:rPr>
              <a:t>THANK YOU</a:t>
            </a:r>
            <a:endParaRPr lang="en-IN" sz="8000" dirty="0">
              <a:solidFill>
                <a:schemeClr val="accent1">
                  <a:lumMod val="90000"/>
                  <a:lumOff val="10000"/>
                </a:schemeClr>
              </a:solidFill>
            </a:endParaRPr>
          </a:p>
        </p:txBody>
      </p:sp>
    </p:spTree>
    <p:extLst>
      <p:ext uri="{BB962C8B-B14F-4D97-AF65-F5344CB8AC3E}">
        <p14:creationId xmlns:p14="http://schemas.microsoft.com/office/powerpoint/2010/main" val="3082174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05B09-475C-A2C5-7C57-4A708E594437}"/>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B1041581-47F4-28B5-F9BD-51139D796D3A}"/>
              </a:ext>
            </a:extLst>
          </p:cNvPr>
          <p:cNvSpPr>
            <a:spLocks noGrp="1"/>
          </p:cNvSpPr>
          <p:nvPr>
            <p:ph idx="1"/>
          </p:nvPr>
        </p:nvSpPr>
        <p:spPr>
          <a:xfrm>
            <a:off x="357074" y="1453052"/>
            <a:ext cx="11029615" cy="3261079"/>
          </a:xfrm>
        </p:spPr>
        <p:txBody>
          <a:bodyPr/>
          <a:lstStyle/>
          <a:p>
            <a:pPr marL="0" indent="0">
              <a:buNone/>
            </a:pPr>
            <a:endParaRPr lang="en-US" b="0" i="0" dirty="0">
              <a:solidFill>
                <a:srgbClr val="0D0D0D"/>
              </a:solidFill>
              <a:effectLst/>
              <a:latin typeface="Söhne"/>
            </a:endParaRPr>
          </a:p>
          <a:p>
            <a:pPr marL="0" indent="0">
              <a:buNone/>
            </a:pPr>
            <a:endParaRPr lang="en-IN" dirty="0"/>
          </a:p>
        </p:txBody>
      </p:sp>
      <p:sp>
        <p:nvSpPr>
          <p:cNvPr id="5" name="Rectangle 2">
            <a:extLst>
              <a:ext uri="{FF2B5EF4-FFF2-40B4-BE49-F238E27FC236}">
                <a16:creationId xmlns:a16="http://schemas.microsoft.com/office/drawing/2014/main" id="{A1032C5A-4BED-AF2B-345F-A9EC04841654}"/>
              </a:ext>
            </a:extLst>
          </p:cNvPr>
          <p:cNvSpPr>
            <a:spLocks noChangeArrowheads="1"/>
          </p:cNvSpPr>
          <p:nvPr/>
        </p:nvSpPr>
        <p:spPr bwMode="auto">
          <a:xfrm>
            <a:off x="456519" y="1821465"/>
            <a:ext cx="10496320" cy="364356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defTabSz="914400"/>
            <a:endParaRPr lang="en-US" altLang="en-US" dirty="0">
              <a:solidFill>
                <a:srgbClr val="000000"/>
              </a:solidFill>
              <a:latin typeface="Söhne"/>
            </a:endParaRPr>
          </a:p>
          <a:p>
            <a:pPr marL="285750" indent="-285750" defTabSz="914400">
              <a:lnSpc>
                <a:spcPct val="150000"/>
              </a:lnSpc>
              <a:buFont typeface="Wingdings" panose="05000000000000000000" pitchFamily="2" charset="2"/>
              <a:buChar char="§"/>
            </a:pPr>
            <a:r>
              <a:rPr lang="en-US" b="0" i="0" dirty="0">
                <a:solidFill>
                  <a:srgbClr val="0D0D0D"/>
                </a:solidFill>
                <a:effectLst/>
                <a:latin typeface="Times New Roman" panose="02020603050405020304" pitchFamily="18" charset="0"/>
                <a:cs typeface="Times New Roman" panose="02020603050405020304" pitchFamily="18" charset="0"/>
              </a:rPr>
              <a:t>Skin cancer is a significant health concern worldwide, characterized by the abnormal growth of skin cells which is caused due to tanning beds and UV rays.</a:t>
            </a:r>
          </a:p>
          <a:p>
            <a:pPr marL="285750" indent="-285750" defTabSz="914400">
              <a:lnSpc>
                <a:spcPct val="150000"/>
              </a:lnSpc>
              <a:buFont typeface="Wingdings" panose="05000000000000000000" pitchFamily="2" charset="2"/>
              <a:buChar char="§"/>
            </a:pPr>
            <a:r>
              <a:rPr lang="en-US" b="0" i="0" dirty="0">
                <a:solidFill>
                  <a:srgbClr val="0D0D0D"/>
                </a:solidFill>
                <a:effectLst/>
                <a:latin typeface="Times New Roman" panose="02020603050405020304" pitchFamily="18" charset="0"/>
                <a:cs typeface="Times New Roman" panose="02020603050405020304" pitchFamily="18" charset="0"/>
              </a:rPr>
              <a:t> </a:t>
            </a:r>
            <a:r>
              <a:rPr lang="en-US" altLang="en-US" dirty="0">
                <a:solidFill>
                  <a:srgbClr val="000000"/>
                </a:solidFill>
                <a:latin typeface="Times New Roman" panose="02020603050405020304" pitchFamily="18" charset="0"/>
                <a:cs typeface="Times New Roman" panose="02020603050405020304" pitchFamily="18" charset="0"/>
              </a:rPr>
              <a:t>Early detection is crucial for successful treatment and improved outcomes in skin cancer. </a:t>
            </a:r>
          </a:p>
          <a:p>
            <a:pPr marL="285750" indent="-285750" defTabSz="914400">
              <a:lnSpc>
                <a:spcPct val="150000"/>
              </a:lnSpc>
              <a:buFont typeface="Wingdings" panose="05000000000000000000" pitchFamily="2" charset="2"/>
              <a:buChar char="§"/>
            </a:pPr>
            <a:r>
              <a:rPr lang="en-US" sz="1800" spc="-5" dirty="0">
                <a:effectLst/>
                <a:latin typeface="Times New Roman" panose="02020603050405020304" pitchFamily="18" charset="0"/>
                <a:ea typeface="SimSun" panose="02010600030101010101" pitchFamily="2" charset="-122"/>
                <a:cs typeface="Times New Roman" panose="02020603050405020304" pitchFamily="18" charset="0"/>
              </a:rPr>
              <a:t>In our project we have taken three models such as ResNet50,Inceptionv3 and VGG16. We trained these models on HAM10000 dataset which contains 10015 </a:t>
            </a:r>
            <a:r>
              <a:rPr lang="en-US" sz="1800" spc="-5" dirty="0" err="1">
                <a:effectLst/>
                <a:latin typeface="Times New Roman" panose="02020603050405020304" pitchFamily="18" charset="0"/>
                <a:ea typeface="SimSun" panose="02010600030101010101" pitchFamily="2" charset="-122"/>
                <a:cs typeface="Times New Roman" panose="02020603050405020304" pitchFamily="18" charset="0"/>
              </a:rPr>
              <a:t>dermatoscopic</a:t>
            </a:r>
            <a:r>
              <a:rPr lang="en-US" sz="1800" spc="-5" dirty="0">
                <a:effectLst/>
                <a:latin typeface="Times New Roman" panose="02020603050405020304" pitchFamily="18" charset="0"/>
                <a:ea typeface="SimSun" panose="02010600030101010101" pitchFamily="2" charset="-122"/>
                <a:cs typeface="Times New Roman" panose="02020603050405020304" pitchFamily="18" charset="0"/>
              </a:rPr>
              <a:t> images. </a:t>
            </a:r>
          </a:p>
          <a:p>
            <a:pPr marL="285750" indent="-285750" defTabSz="914400">
              <a:lnSpc>
                <a:spcPct val="150000"/>
              </a:lnSpc>
              <a:buFont typeface="Wingdings" panose="05000000000000000000" pitchFamily="2" charset="2"/>
              <a:buChar char="§"/>
            </a:pPr>
            <a:r>
              <a:rPr lang="en-US" sz="1800" spc="-5" dirty="0">
                <a:effectLst/>
                <a:latin typeface="Times New Roman" panose="02020603050405020304" pitchFamily="18" charset="0"/>
                <a:ea typeface="SimSun" panose="02010600030101010101" pitchFamily="2" charset="-122"/>
                <a:cs typeface="Times New Roman" panose="02020603050405020304" pitchFamily="18" charset="0"/>
              </a:rPr>
              <a:t>From the observations drawn we have concluded that Resnet50 gives the highest accuracy compared to other 2. We have given the results of each model with a confusion matrices and accuracy ,loss plots. </a:t>
            </a:r>
          </a:p>
          <a:p>
            <a:pPr marL="285750" indent="-285750" defTabSz="914400">
              <a:lnSpc>
                <a:spcPct val="150000"/>
              </a:lnSpc>
              <a:buFont typeface="Wingdings" panose="05000000000000000000" pitchFamily="2" charset="2"/>
              <a:buChar char="§"/>
            </a:pPr>
            <a:r>
              <a:rPr lang="en-US" sz="1800" spc="-5" dirty="0">
                <a:effectLst/>
                <a:latin typeface="Times New Roman" panose="02020603050405020304" pitchFamily="18" charset="0"/>
                <a:ea typeface="SimSun" panose="02010600030101010101" pitchFamily="2" charset="-122"/>
                <a:cs typeface="Times New Roman" panose="02020603050405020304" pitchFamily="18" charset="0"/>
              </a:rPr>
              <a:t>We have created a user interface which takes skin image as input and predicts the class.</a:t>
            </a:r>
            <a:endParaRPr lang="en-US" altLang="en-US"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1226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45A70-4F1B-7967-7182-DCEDC71AE38C}"/>
              </a:ext>
            </a:extLst>
          </p:cNvPr>
          <p:cNvSpPr>
            <a:spLocks noGrp="1"/>
          </p:cNvSpPr>
          <p:nvPr>
            <p:ph type="title"/>
          </p:nvPr>
        </p:nvSpPr>
        <p:spPr/>
        <p:txBody>
          <a:bodyPr/>
          <a:lstStyle/>
          <a:p>
            <a:r>
              <a:rPr lang="en-US" dirty="0"/>
              <a:t>Related work</a:t>
            </a:r>
            <a:endParaRPr lang="en-IN" dirty="0"/>
          </a:p>
        </p:txBody>
      </p:sp>
      <p:pic>
        <p:nvPicPr>
          <p:cNvPr id="4" name="table">
            <a:extLst>
              <a:ext uri="{FF2B5EF4-FFF2-40B4-BE49-F238E27FC236}">
                <a16:creationId xmlns:a16="http://schemas.microsoft.com/office/drawing/2014/main" id="{F77BBCE4-9174-270A-1CC1-745D6594B2FA}"/>
              </a:ext>
            </a:extLst>
          </p:cNvPr>
          <p:cNvPicPr>
            <a:picLocks noGrp="1" noChangeAspect="1"/>
          </p:cNvPicPr>
          <p:nvPr>
            <p:ph idx="1"/>
          </p:nvPr>
        </p:nvPicPr>
        <p:blipFill>
          <a:blip r:embed="rId2"/>
          <a:stretch>
            <a:fillRect/>
          </a:stretch>
        </p:blipFill>
        <p:spPr>
          <a:xfrm>
            <a:off x="457200" y="2181225"/>
            <a:ext cx="11331388" cy="4068746"/>
          </a:xfrm>
          <a:prstGeom prst="rect">
            <a:avLst/>
          </a:prstGeom>
        </p:spPr>
      </p:pic>
    </p:spTree>
    <p:extLst>
      <p:ext uri="{BB962C8B-B14F-4D97-AF65-F5344CB8AC3E}">
        <p14:creationId xmlns:p14="http://schemas.microsoft.com/office/powerpoint/2010/main" val="4275394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EA31F-0358-5548-51A3-DE6B24BBFD83}"/>
              </a:ext>
            </a:extLst>
          </p:cNvPr>
          <p:cNvSpPr>
            <a:spLocks noGrp="1"/>
          </p:cNvSpPr>
          <p:nvPr>
            <p:ph type="title"/>
          </p:nvPr>
        </p:nvSpPr>
        <p:spPr/>
        <p:txBody>
          <a:bodyPr/>
          <a:lstStyle/>
          <a:p>
            <a:r>
              <a:rPr lang="en-US" dirty="0"/>
              <a:t>Existing system</a:t>
            </a:r>
            <a:endParaRPr lang="en-IN" dirty="0"/>
          </a:p>
        </p:txBody>
      </p:sp>
      <p:sp>
        <p:nvSpPr>
          <p:cNvPr id="3" name="Content Placeholder 2">
            <a:extLst>
              <a:ext uri="{FF2B5EF4-FFF2-40B4-BE49-F238E27FC236}">
                <a16:creationId xmlns:a16="http://schemas.microsoft.com/office/drawing/2014/main" id="{BA212080-694F-CC45-9AFD-3FDCE3AAF2FE}"/>
              </a:ext>
            </a:extLst>
          </p:cNvPr>
          <p:cNvSpPr>
            <a:spLocks noGrp="1"/>
          </p:cNvSpPr>
          <p:nvPr>
            <p:ph idx="1"/>
          </p:nvPr>
        </p:nvSpPr>
        <p:spPr/>
        <p:txBody>
          <a:bodyPr/>
          <a:lstStyle/>
          <a:p>
            <a:pPr marL="0" indent="0" algn="just">
              <a:lnSpc>
                <a:spcPct val="150000"/>
              </a:lnSpc>
              <a:buNone/>
            </a:pPr>
            <a:r>
              <a:rPr lang="en-US" dirty="0">
                <a:latin typeface="Times New Roman" panose="02020603050405020304" pitchFamily="18" charset="0"/>
                <a:cs typeface="Times New Roman" panose="02020603050405020304" pitchFamily="18" charset="0"/>
              </a:rPr>
              <a:t>The existing systems mainly classified melanoma, basal cell carcinoma, benign ,squamous cell carcinoma types of cancers</a:t>
            </a:r>
            <a:r>
              <a:rPr lang="en-IN" dirty="0">
                <a:latin typeface="Times New Roman" panose="02020603050405020304" pitchFamily="18" charset="0"/>
                <a:cs typeface="Times New Roman" panose="02020603050405020304" pitchFamily="18" charset="0"/>
              </a:rPr>
              <a:t>. They have used different algorithms like basic CNN, Sequential models, </a:t>
            </a:r>
            <a:r>
              <a:rPr lang="en-IN" dirty="0" err="1">
                <a:latin typeface="Times New Roman" panose="02020603050405020304" pitchFamily="18" charset="0"/>
                <a:cs typeface="Times New Roman" panose="02020603050405020304" pitchFamily="18" charset="0"/>
              </a:rPr>
              <a:t>EfficientNet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MobileNet</a:t>
            </a:r>
            <a:r>
              <a:rPr lang="en-IN" dirty="0">
                <a:latin typeface="Times New Roman" panose="02020603050405020304" pitchFamily="18" charset="0"/>
                <a:cs typeface="Times New Roman" panose="02020603050405020304" pitchFamily="18" charset="0"/>
              </a:rPr>
              <a:t>, VGG16 Inceptionv3, </a:t>
            </a:r>
            <a:r>
              <a:rPr lang="en-IN" dirty="0" err="1">
                <a:latin typeface="Times New Roman" panose="02020603050405020304" pitchFamily="18" charset="0"/>
                <a:cs typeface="Times New Roman" panose="02020603050405020304" pitchFamily="18" charset="0"/>
              </a:rPr>
              <a:t>ResNet</a:t>
            </a:r>
            <a:r>
              <a:rPr lang="en-IN" dirty="0">
                <a:latin typeface="Times New Roman" panose="02020603050405020304" pitchFamily="18" charset="0"/>
                <a:cs typeface="Times New Roman" panose="02020603050405020304" pitchFamily="18" charset="0"/>
              </a:rPr>
              <a:t> etc . </a:t>
            </a:r>
          </a:p>
          <a:p>
            <a:pPr marL="0" indent="0">
              <a:lnSpc>
                <a:spcPct val="150000"/>
              </a:lnSpc>
              <a:buNone/>
            </a:pPr>
            <a:r>
              <a:rPr lang="en-IN" b="1" dirty="0">
                <a:latin typeface="Times New Roman" panose="02020603050405020304" pitchFamily="18" charset="0"/>
                <a:cs typeface="Times New Roman" panose="02020603050405020304" pitchFamily="18" charset="0"/>
              </a:rPr>
              <a:t>Major Issues :</a:t>
            </a:r>
          </a:p>
          <a:p>
            <a:pPr marL="285750" indent="-285750">
              <a:lnSpc>
                <a:spcPct val="150000"/>
              </a:lnSpc>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Accuracy</a:t>
            </a:r>
          </a:p>
          <a:p>
            <a:pPr marL="285750" indent="-285750">
              <a:lnSpc>
                <a:spcPct val="150000"/>
              </a:lnSpc>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Lack of exploring different models</a:t>
            </a:r>
          </a:p>
          <a:p>
            <a:pPr marL="285750" indent="-285750">
              <a:lnSpc>
                <a:spcPct val="150000"/>
              </a:lnSpc>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Permitted to only few classes</a:t>
            </a:r>
          </a:p>
          <a:p>
            <a:endParaRPr lang="en-IN" dirty="0"/>
          </a:p>
        </p:txBody>
      </p:sp>
    </p:spTree>
    <p:extLst>
      <p:ext uri="{BB962C8B-B14F-4D97-AF65-F5344CB8AC3E}">
        <p14:creationId xmlns:p14="http://schemas.microsoft.com/office/powerpoint/2010/main" val="1246105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1C294-482B-070D-D1F4-774C585F321B}"/>
              </a:ext>
            </a:extLst>
          </p:cNvPr>
          <p:cNvSpPr>
            <a:spLocks noGrp="1"/>
          </p:cNvSpPr>
          <p:nvPr>
            <p:ph type="title"/>
          </p:nvPr>
        </p:nvSpPr>
        <p:spPr/>
        <p:txBody>
          <a:bodyPr/>
          <a:lstStyle/>
          <a:p>
            <a:r>
              <a:rPr lang="en-US" dirty="0"/>
              <a:t>Proposed system:</a:t>
            </a:r>
            <a:endParaRPr lang="en-IN" dirty="0"/>
          </a:p>
        </p:txBody>
      </p:sp>
      <p:sp>
        <p:nvSpPr>
          <p:cNvPr id="3" name="Content Placeholder 2">
            <a:extLst>
              <a:ext uri="{FF2B5EF4-FFF2-40B4-BE49-F238E27FC236}">
                <a16:creationId xmlns:a16="http://schemas.microsoft.com/office/drawing/2014/main" id="{3CC00063-C715-7072-AB7B-924D9069174A}"/>
              </a:ext>
            </a:extLst>
          </p:cNvPr>
          <p:cNvSpPr>
            <a:spLocks noGrp="1"/>
          </p:cNvSpPr>
          <p:nvPr>
            <p:ph idx="1"/>
          </p:nvPr>
        </p:nvSpPr>
        <p:spPr>
          <a:xfrm>
            <a:off x="486925" y="1960775"/>
            <a:ext cx="11029615" cy="3744569"/>
          </a:xfrm>
        </p:spPr>
        <p:txBody>
          <a:bodyPr>
            <a:normAutofit/>
          </a:bodyPr>
          <a:lstStyle/>
          <a:p>
            <a:pPr algn="just">
              <a:lnSpc>
                <a:spcPct val="120000"/>
              </a:lnSpc>
              <a:buFont typeface="Wingdings" panose="05000000000000000000" pitchFamily="2" charset="2"/>
              <a:buChar char="§"/>
            </a:pPr>
            <a:r>
              <a:rPr lang="en-US" spc="-5" dirty="0">
                <a:effectLst/>
                <a:latin typeface="Times New Roman" panose="02020603050405020304" pitchFamily="18" charset="0"/>
                <a:ea typeface="SimSun" panose="02010600030101010101" pitchFamily="2" charset="-122"/>
                <a:cs typeface="Times New Roman" panose="02020603050405020304" pitchFamily="18" charset="0"/>
              </a:rPr>
              <a:t>In our project we have taken three models such as ResNet50, Inceptionv3 and VGG16. </a:t>
            </a:r>
          </a:p>
          <a:p>
            <a:pPr algn="just">
              <a:lnSpc>
                <a:spcPct val="120000"/>
              </a:lnSpc>
              <a:buFont typeface="Wingdings" panose="05000000000000000000" pitchFamily="2" charset="2"/>
              <a:buChar char="§"/>
            </a:pPr>
            <a:r>
              <a:rPr lang="en-US" spc="-5" dirty="0">
                <a:latin typeface="Times New Roman" panose="02020603050405020304" pitchFamily="18" charset="0"/>
                <a:ea typeface="SimSun" panose="02010600030101010101" pitchFamily="2" charset="-122"/>
                <a:cs typeface="Times New Roman" panose="02020603050405020304" pitchFamily="18" charset="0"/>
              </a:rPr>
              <a:t>7 classes of skin cancer are predicted.</a:t>
            </a:r>
            <a:endParaRPr lang="en-US" spc="-5"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lnSpc>
                <a:spcPct val="120000"/>
              </a:lnSpc>
              <a:buFont typeface="Wingdings" panose="05000000000000000000" pitchFamily="2" charset="2"/>
              <a:buChar char="§"/>
            </a:pPr>
            <a:r>
              <a:rPr lang="en-US" spc="-5" dirty="0">
                <a:effectLst/>
                <a:latin typeface="Times New Roman" panose="02020603050405020304" pitchFamily="18" charset="0"/>
                <a:ea typeface="SimSun" panose="02010600030101010101" pitchFamily="2" charset="-122"/>
                <a:cs typeface="Times New Roman" panose="02020603050405020304" pitchFamily="18" charset="0"/>
              </a:rPr>
              <a:t>From the observations drawn we have concluded that Resnet50 gives the highest accuracy compared to other 2. </a:t>
            </a:r>
          </a:p>
          <a:p>
            <a:pPr algn="just">
              <a:lnSpc>
                <a:spcPct val="120000"/>
              </a:lnSpc>
              <a:buFont typeface="Wingdings" panose="05000000000000000000" pitchFamily="2" charset="2"/>
              <a:buChar char="§"/>
            </a:pPr>
            <a:r>
              <a:rPr lang="en-US" spc="-5" dirty="0">
                <a:effectLst/>
                <a:latin typeface="Times New Roman" panose="02020603050405020304" pitchFamily="18" charset="0"/>
                <a:ea typeface="SimSun" panose="02010600030101010101" pitchFamily="2" charset="-122"/>
                <a:cs typeface="Times New Roman" panose="02020603050405020304" pitchFamily="18" charset="0"/>
              </a:rPr>
              <a:t>Accuracy improved to 98 % for ResNet50 model.</a:t>
            </a:r>
          </a:p>
          <a:p>
            <a:pPr algn="just">
              <a:lnSpc>
                <a:spcPct val="120000"/>
              </a:lnSpc>
              <a:buFont typeface="Wingdings" panose="05000000000000000000" pitchFamily="2" charset="2"/>
              <a:buChar char="§"/>
            </a:pPr>
            <a:r>
              <a:rPr lang="en-US" spc="-5" dirty="0">
                <a:effectLst/>
                <a:latin typeface="Times New Roman" panose="02020603050405020304" pitchFamily="18" charset="0"/>
                <a:ea typeface="SimSun" panose="02010600030101010101" pitchFamily="2" charset="-122"/>
                <a:cs typeface="Times New Roman" panose="02020603050405020304" pitchFamily="18" charset="0"/>
              </a:rPr>
              <a:t>We have given the results of each model with a confusion matrices and accuracy ,loss plots. </a:t>
            </a:r>
          </a:p>
          <a:p>
            <a:pPr algn="just">
              <a:lnSpc>
                <a:spcPct val="120000"/>
              </a:lnSpc>
              <a:buFont typeface="Wingdings" panose="05000000000000000000" pitchFamily="2" charset="2"/>
              <a:buChar char="§"/>
            </a:pPr>
            <a:r>
              <a:rPr lang="en-US" spc="-5" dirty="0">
                <a:latin typeface="Times New Roman" panose="02020603050405020304" pitchFamily="18" charset="0"/>
                <a:ea typeface="SimSun" panose="02010600030101010101" pitchFamily="2" charset="-122"/>
                <a:cs typeface="Times New Roman" panose="02020603050405020304" pitchFamily="18" charset="0"/>
              </a:rPr>
              <a:t>A</a:t>
            </a:r>
            <a:r>
              <a:rPr lang="en-US" spc="-5" dirty="0">
                <a:effectLst/>
                <a:latin typeface="Times New Roman" panose="02020603050405020304" pitchFamily="18" charset="0"/>
                <a:ea typeface="SimSun" panose="02010600030101010101" pitchFamily="2" charset="-122"/>
                <a:cs typeface="Times New Roman" panose="02020603050405020304" pitchFamily="18" charset="0"/>
              </a:rPr>
              <a:t> user interface is created which takes skin image as input and predicts the class</a:t>
            </a:r>
            <a:r>
              <a:rPr lang="en-US" spc="-5" dirty="0">
                <a:latin typeface="Times New Roman" panose="02020603050405020304" pitchFamily="18" charset="0"/>
                <a:ea typeface="SimSun" panose="02010600030101010101" pitchFamily="2" charset="-122"/>
                <a:cs typeface="Times New Roman" panose="02020603050405020304" pitchFamily="18" charset="0"/>
              </a:rPr>
              <a:t>. </a:t>
            </a:r>
            <a:endParaRPr lang="en-IN" spc="-5" dirty="0">
              <a:effectLst/>
              <a:latin typeface="Times New Roman" panose="02020603050405020304" pitchFamily="18" charset="0"/>
              <a:ea typeface="SimSun" panose="02010600030101010101" pitchFamily="2" charset="-122"/>
            </a:endParaRPr>
          </a:p>
          <a:p>
            <a:endParaRPr lang="en-IN" dirty="0"/>
          </a:p>
        </p:txBody>
      </p:sp>
    </p:spTree>
    <p:extLst>
      <p:ext uri="{BB962C8B-B14F-4D97-AF65-F5344CB8AC3E}">
        <p14:creationId xmlns:p14="http://schemas.microsoft.com/office/powerpoint/2010/main" val="13423575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4303B-9C56-C0C5-A8EF-ABA0B26E3BEB}"/>
              </a:ext>
            </a:extLst>
          </p:cNvPr>
          <p:cNvSpPr>
            <a:spLocks noGrp="1"/>
          </p:cNvSpPr>
          <p:nvPr>
            <p:ph type="title"/>
          </p:nvPr>
        </p:nvSpPr>
        <p:spPr/>
        <p:txBody>
          <a:bodyPr/>
          <a:lstStyle/>
          <a:p>
            <a:r>
              <a:rPr lang="en-US" dirty="0"/>
              <a:t>Dataset description</a:t>
            </a:r>
            <a:endParaRPr lang="en-IN" dirty="0"/>
          </a:p>
        </p:txBody>
      </p:sp>
      <p:sp>
        <p:nvSpPr>
          <p:cNvPr id="3" name="Content Placeholder 2">
            <a:extLst>
              <a:ext uri="{FF2B5EF4-FFF2-40B4-BE49-F238E27FC236}">
                <a16:creationId xmlns:a16="http://schemas.microsoft.com/office/drawing/2014/main" id="{EB0129A8-E263-E69B-8E26-DA79191B914F}"/>
              </a:ext>
            </a:extLst>
          </p:cNvPr>
          <p:cNvSpPr>
            <a:spLocks noGrp="1"/>
          </p:cNvSpPr>
          <p:nvPr>
            <p:ph idx="1"/>
          </p:nvPr>
        </p:nvSpPr>
        <p:spPr>
          <a:xfrm>
            <a:off x="436775" y="1357460"/>
            <a:ext cx="11318450" cy="4355183"/>
          </a:xfrm>
        </p:spPr>
        <p:txBody>
          <a:bodyPr>
            <a:normAutofit/>
          </a:bodyPr>
          <a:lstStyle/>
          <a:p>
            <a:pPr marL="0" indent="0" algn="l">
              <a:buNone/>
            </a:pPr>
            <a:endParaRPr lang="en-US" b="0" i="0" dirty="0">
              <a:solidFill>
                <a:srgbClr val="0D0D0D"/>
              </a:solidFill>
              <a:effectLst/>
              <a:latin typeface="Söhne"/>
            </a:endParaRPr>
          </a:p>
          <a:p>
            <a:pPr algn="just">
              <a:lnSpc>
                <a:spcPct val="150000"/>
              </a:lnSpc>
              <a:buFont typeface="Wingdings" panose="05000000000000000000" pitchFamily="2" charset="2"/>
              <a:buChar char="§"/>
            </a:pPr>
            <a:r>
              <a:rPr lang="en-US" b="0" i="0" dirty="0">
                <a:solidFill>
                  <a:srgbClr val="0D0D0D"/>
                </a:solidFill>
                <a:effectLst/>
                <a:latin typeface="Times New Roman" panose="02020603050405020304" pitchFamily="18" charset="0"/>
                <a:cs typeface="Times New Roman" panose="02020603050405020304" pitchFamily="18" charset="0"/>
              </a:rPr>
              <a:t>The dataset we have used is HAM10000 dataset which is a widely  used collection of </a:t>
            </a:r>
            <a:r>
              <a:rPr lang="en-US" b="0" i="0" dirty="0" err="1">
                <a:solidFill>
                  <a:srgbClr val="0D0D0D"/>
                </a:solidFill>
                <a:effectLst/>
                <a:latin typeface="Times New Roman" panose="02020603050405020304" pitchFamily="18" charset="0"/>
                <a:cs typeface="Times New Roman" panose="02020603050405020304" pitchFamily="18" charset="0"/>
              </a:rPr>
              <a:t>dermatoscopic</a:t>
            </a:r>
            <a:r>
              <a:rPr lang="en-US" b="0" i="0" dirty="0">
                <a:solidFill>
                  <a:srgbClr val="0D0D0D"/>
                </a:solidFill>
                <a:effectLst/>
                <a:latin typeface="Times New Roman" panose="02020603050405020304" pitchFamily="18" charset="0"/>
                <a:cs typeface="Times New Roman" panose="02020603050405020304" pitchFamily="18" charset="0"/>
              </a:rPr>
              <a:t> images, specifically designed for research in the field of computer-aided diagnosis </a:t>
            </a:r>
            <a:r>
              <a:rPr lang="en-US" dirty="0">
                <a:solidFill>
                  <a:srgbClr val="0D0D0D"/>
                </a:solidFill>
                <a:latin typeface="Times New Roman" panose="02020603050405020304" pitchFamily="18" charset="0"/>
                <a:cs typeface="Times New Roman" panose="02020603050405020304" pitchFamily="18" charset="0"/>
              </a:rPr>
              <a:t>of skin lesions.</a:t>
            </a:r>
          </a:p>
          <a:p>
            <a:pPr algn="just">
              <a:lnSpc>
                <a:spcPct val="110000"/>
              </a:lnSpc>
              <a:buFont typeface="Wingdings" panose="05000000000000000000" pitchFamily="2" charset="2"/>
              <a:buChar char="§"/>
            </a:pPr>
            <a:r>
              <a:rPr lang="en-US" dirty="0">
                <a:solidFill>
                  <a:srgbClr val="0D0D0D"/>
                </a:solidFill>
                <a:latin typeface="Times New Roman" panose="02020603050405020304" pitchFamily="18" charset="0"/>
                <a:cs typeface="Times New Roman" panose="02020603050405020304" pitchFamily="18" charset="0"/>
              </a:rPr>
              <a:t>The dataset contains 10,015 </a:t>
            </a:r>
            <a:r>
              <a:rPr lang="en-US" dirty="0" err="1">
                <a:solidFill>
                  <a:srgbClr val="0D0D0D"/>
                </a:solidFill>
                <a:latin typeface="Times New Roman" panose="02020603050405020304" pitchFamily="18" charset="0"/>
                <a:cs typeface="Times New Roman" panose="02020603050405020304" pitchFamily="18" charset="0"/>
              </a:rPr>
              <a:t>dermatoscopic</a:t>
            </a:r>
            <a:r>
              <a:rPr lang="en-US" dirty="0">
                <a:solidFill>
                  <a:srgbClr val="0D0D0D"/>
                </a:solidFill>
                <a:latin typeface="Times New Roman" panose="02020603050405020304" pitchFamily="18" charset="0"/>
                <a:cs typeface="Times New Roman" panose="02020603050405020304" pitchFamily="18" charset="0"/>
              </a:rPr>
              <a:t> images of skin lesions, captured from a</a:t>
            </a:r>
          </a:p>
          <a:p>
            <a:pPr marL="0" indent="0" algn="just">
              <a:lnSpc>
                <a:spcPct val="110000"/>
              </a:lnSpc>
              <a:buNone/>
            </a:pPr>
            <a:r>
              <a:rPr lang="en-US" dirty="0">
                <a:solidFill>
                  <a:srgbClr val="0D0D0D"/>
                </a:solidFill>
                <a:latin typeface="Times New Roman" panose="02020603050405020304" pitchFamily="18" charset="0"/>
                <a:cs typeface="Times New Roman" panose="02020603050405020304" pitchFamily="18" charset="0"/>
              </a:rPr>
              <a:t>       diverse range of patients. </a:t>
            </a:r>
          </a:p>
          <a:p>
            <a:pPr algn="just">
              <a:lnSpc>
                <a:spcPct val="12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7 types of skin cancers are there namely Benign, Melanocytic nevi, Dermatofibroma, </a:t>
            </a:r>
          </a:p>
          <a:p>
            <a:pPr marL="0" indent="0" algn="just">
              <a:lnSpc>
                <a:spcPct val="120000"/>
              </a:lnSpc>
              <a:buNone/>
            </a:pPr>
            <a:r>
              <a:rPr lang="en-US" dirty="0">
                <a:latin typeface="Times New Roman" panose="02020603050405020304" pitchFamily="18" charset="0"/>
                <a:cs typeface="Times New Roman" panose="02020603050405020304" pitchFamily="18" charset="0"/>
              </a:rPr>
              <a:t>        Melanoma, Vascular lesions, Basal cell carcinoma, Actinic keratoses.</a:t>
            </a:r>
          </a:p>
          <a:p>
            <a:pPr algn="just">
              <a:lnSpc>
                <a:spcPct val="12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The size of the image is 450 x 600 pixels.</a:t>
            </a:r>
            <a:endParaRPr lang="en-US" b="0" i="0" dirty="0">
              <a:solidFill>
                <a:srgbClr val="0D0D0D"/>
              </a:solidFill>
              <a:effectLst/>
              <a:latin typeface="Times New Roman" panose="02020603050405020304" pitchFamily="18" charset="0"/>
              <a:cs typeface="Times New Roman" panose="02020603050405020304" pitchFamily="18" charset="0"/>
            </a:endParaRPr>
          </a:p>
          <a:p>
            <a:pPr algn="just">
              <a:lnSpc>
                <a:spcPct val="120000"/>
              </a:lnSpc>
              <a:buFont typeface="Wingdings" panose="05000000000000000000" pitchFamily="2" charset="2"/>
              <a:buChar char="§"/>
            </a:pPr>
            <a:endParaRPr lang="en-IN" dirty="0"/>
          </a:p>
        </p:txBody>
      </p:sp>
      <p:pic>
        <p:nvPicPr>
          <p:cNvPr id="5" name="Picture 4">
            <a:extLst>
              <a:ext uri="{FF2B5EF4-FFF2-40B4-BE49-F238E27FC236}">
                <a16:creationId xmlns:a16="http://schemas.microsoft.com/office/drawing/2014/main" id="{99ED311C-34D2-8874-94D7-2278D063D5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63233" y="2771479"/>
            <a:ext cx="3091992" cy="2870503"/>
          </a:xfrm>
          <a:prstGeom prst="rect">
            <a:avLst/>
          </a:prstGeom>
        </p:spPr>
      </p:pic>
    </p:spTree>
    <p:extLst>
      <p:ext uri="{BB962C8B-B14F-4D97-AF65-F5344CB8AC3E}">
        <p14:creationId xmlns:p14="http://schemas.microsoft.com/office/powerpoint/2010/main" val="21458072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00712-9D58-8FFF-2744-15E6E8317442}"/>
              </a:ext>
            </a:extLst>
          </p:cNvPr>
          <p:cNvSpPr>
            <a:spLocks noGrp="1"/>
          </p:cNvSpPr>
          <p:nvPr>
            <p:ph type="title"/>
          </p:nvPr>
        </p:nvSpPr>
        <p:spPr/>
        <p:txBody>
          <a:bodyPr/>
          <a:lstStyle/>
          <a:p>
            <a:r>
              <a:rPr lang="en-US" dirty="0"/>
              <a:t>Architecture diagram</a:t>
            </a:r>
            <a:endParaRPr lang="en-IN" dirty="0"/>
          </a:p>
        </p:txBody>
      </p:sp>
      <p:pic>
        <p:nvPicPr>
          <p:cNvPr id="7" name="Content Placeholder 6">
            <a:extLst>
              <a:ext uri="{FF2B5EF4-FFF2-40B4-BE49-F238E27FC236}">
                <a16:creationId xmlns:a16="http://schemas.microsoft.com/office/drawing/2014/main" id="{ED28DB9D-F292-C9E3-0116-3B3A826B7D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1534" y="1964860"/>
            <a:ext cx="9728462" cy="2791215"/>
          </a:xfrm>
        </p:spPr>
      </p:pic>
      <p:sp>
        <p:nvSpPr>
          <p:cNvPr id="8" name="TextBox 7">
            <a:extLst>
              <a:ext uri="{FF2B5EF4-FFF2-40B4-BE49-F238E27FC236}">
                <a16:creationId xmlns:a16="http://schemas.microsoft.com/office/drawing/2014/main" id="{E16A46F4-C88A-02E6-8A1C-6DF931B81889}"/>
              </a:ext>
            </a:extLst>
          </p:cNvPr>
          <p:cNvSpPr txBox="1"/>
          <p:nvPr/>
        </p:nvSpPr>
        <p:spPr>
          <a:xfrm>
            <a:off x="581192" y="5241303"/>
            <a:ext cx="10853523" cy="923330"/>
          </a:xfrm>
          <a:prstGeom prst="rect">
            <a:avLst/>
          </a:prstGeom>
          <a:noFill/>
        </p:spPr>
        <p:txBody>
          <a:bodyPr wrap="square" rtlCol="0">
            <a:spAutoFit/>
          </a:bodyPr>
          <a:lstStyle/>
          <a:p>
            <a:pPr marL="285750" indent="-285750" algn="just">
              <a:buFont typeface="Wingdings" panose="05000000000000000000" pitchFamily="2" charset="2"/>
              <a:buChar char="§"/>
            </a:pPr>
            <a:r>
              <a:rPr lang="en-US" b="1" dirty="0">
                <a:solidFill>
                  <a:srgbClr val="0D0D0D"/>
                </a:solidFill>
                <a:latin typeface="Times New Roman" panose="02020603050405020304" pitchFamily="18" charset="0"/>
                <a:cs typeface="Times New Roman" panose="02020603050405020304" pitchFamily="18" charset="0"/>
              </a:rPr>
              <a:t>Zero padding </a:t>
            </a:r>
            <a:r>
              <a:rPr lang="en-US" b="1" i="0" dirty="0">
                <a:solidFill>
                  <a:srgbClr val="0D0D0D"/>
                </a:solidFill>
                <a:effectLst/>
                <a:latin typeface="Times New Roman" panose="02020603050405020304" pitchFamily="18" charset="0"/>
                <a:cs typeface="Times New Roman" panose="02020603050405020304" pitchFamily="18" charset="0"/>
              </a:rPr>
              <a:t>layer: </a:t>
            </a:r>
            <a:r>
              <a:rPr lang="en-US" i="0" dirty="0">
                <a:solidFill>
                  <a:srgbClr val="0D0D0D"/>
                </a:solidFill>
                <a:effectLst/>
                <a:latin typeface="Times New Roman" panose="02020603050405020304" pitchFamily="18" charset="0"/>
                <a:cs typeface="Times New Roman" panose="02020603050405020304" pitchFamily="18" charset="0"/>
              </a:rPr>
              <a:t>It is used </a:t>
            </a:r>
            <a:r>
              <a:rPr lang="en-US" b="0" i="0" dirty="0">
                <a:solidFill>
                  <a:srgbClr val="0D0D0D"/>
                </a:solidFill>
                <a:effectLst/>
                <a:latin typeface="Times New Roman" panose="02020603050405020304" pitchFamily="18" charset="0"/>
                <a:cs typeface="Times New Roman" panose="02020603050405020304" pitchFamily="18" charset="0"/>
              </a:rPr>
              <a:t>to control the spatial dimensions of the feature maps that result from convolutional operations. Specifically, zero padding involves adding rows and columns of zeros around the input feature map before performing the convolution operation.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867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8EF845-C2C8-5DB9-9BD4-213DC4F81239}"/>
              </a:ext>
            </a:extLst>
          </p:cNvPr>
          <p:cNvSpPr txBox="1"/>
          <p:nvPr/>
        </p:nvSpPr>
        <p:spPr>
          <a:xfrm>
            <a:off x="377072" y="751343"/>
            <a:ext cx="11397006" cy="4801314"/>
          </a:xfrm>
          <a:prstGeom prst="rect">
            <a:avLst/>
          </a:prstGeom>
          <a:noFill/>
        </p:spPr>
        <p:txBody>
          <a:bodyPr wrap="square" rtlCol="0">
            <a:spAutoFit/>
          </a:bodyPr>
          <a:lstStyle/>
          <a:p>
            <a:pPr marL="285750" indent="-285750" algn="just">
              <a:buFont typeface="Wingdings" panose="05000000000000000000" pitchFamily="2" charset="2"/>
              <a:buChar char="§"/>
            </a:pPr>
            <a:r>
              <a:rPr lang="en-US" sz="1800" b="1" dirty="0">
                <a:solidFill>
                  <a:srgbClr val="0D0D0D"/>
                </a:solidFill>
                <a:latin typeface="Times New Roman" panose="02020603050405020304" pitchFamily="18" charset="0"/>
                <a:cs typeface="Times New Roman" panose="02020603050405020304" pitchFamily="18" charset="0"/>
              </a:rPr>
              <a:t>Convolutional 2D layer : </a:t>
            </a:r>
            <a:r>
              <a:rPr lang="en-US" sz="1800" dirty="0">
                <a:solidFill>
                  <a:srgbClr val="0D0D0D"/>
                </a:solidFill>
                <a:latin typeface="Times New Roman" panose="02020603050405020304" pitchFamily="18" charset="0"/>
                <a:cs typeface="Times New Roman" panose="02020603050405020304" pitchFamily="18" charset="0"/>
              </a:rPr>
              <a:t>Its purpose is to extract features from input images through the process of convolution. </a:t>
            </a:r>
          </a:p>
          <a:p>
            <a:pPr marL="285750" indent="-285750">
              <a:buFont typeface="Wingdings" panose="05000000000000000000" pitchFamily="2" charset="2"/>
              <a:buChar char="§"/>
            </a:pPr>
            <a:endParaRPr lang="en-US" sz="1800" dirty="0">
              <a:solidFill>
                <a:srgbClr val="0D0D0D"/>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US" sz="1800" b="1" dirty="0">
                <a:solidFill>
                  <a:srgbClr val="0D0D0D"/>
                </a:solidFill>
                <a:latin typeface="Times New Roman" panose="02020603050405020304" pitchFamily="18" charset="0"/>
                <a:cs typeface="Times New Roman" panose="02020603050405020304" pitchFamily="18" charset="0"/>
              </a:rPr>
              <a:t>Batch Normalization layer: </a:t>
            </a:r>
            <a:r>
              <a:rPr lang="en-US" sz="1800" dirty="0">
                <a:solidFill>
                  <a:srgbClr val="0D0D0D"/>
                </a:solidFill>
                <a:latin typeface="Times New Roman" panose="02020603050405020304" pitchFamily="18" charset="0"/>
                <a:cs typeface="Times New Roman" panose="02020603050405020304" pitchFamily="18" charset="0"/>
              </a:rPr>
              <a:t>It is applied after the convolutional or fully connected layers and before the activation function.</a:t>
            </a:r>
          </a:p>
          <a:p>
            <a:pPr marL="285750" indent="-285750">
              <a:buFont typeface="Wingdings" panose="05000000000000000000" pitchFamily="2" charset="2"/>
              <a:buChar char="§"/>
            </a:pPr>
            <a:endParaRPr lang="en-US" sz="1800" dirty="0">
              <a:solidFill>
                <a:srgbClr val="0D0D0D"/>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US" sz="1800" b="1" dirty="0">
                <a:solidFill>
                  <a:srgbClr val="0D0D0D"/>
                </a:solidFill>
                <a:latin typeface="Times New Roman" panose="02020603050405020304" pitchFamily="18" charset="0"/>
                <a:cs typeface="Times New Roman" panose="02020603050405020304" pitchFamily="18" charset="0"/>
              </a:rPr>
              <a:t>Activation </a:t>
            </a:r>
            <a:r>
              <a:rPr lang="en-US" sz="1800" b="1" dirty="0" err="1">
                <a:solidFill>
                  <a:srgbClr val="0D0D0D"/>
                </a:solidFill>
                <a:latin typeface="Times New Roman" panose="02020603050405020304" pitchFamily="18" charset="0"/>
                <a:cs typeface="Times New Roman" panose="02020603050405020304" pitchFamily="18" charset="0"/>
              </a:rPr>
              <a:t>Relu</a:t>
            </a:r>
            <a:r>
              <a:rPr lang="en-US" sz="1800" b="1" dirty="0">
                <a:solidFill>
                  <a:srgbClr val="0D0D0D"/>
                </a:solidFill>
                <a:latin typeface="Times New Roman" panose="02020603050405020304" pitchFamily="18" charset="0"/>
                <a:cs typeface="Times New Roman" panose="02020603050405020304" pitchFamily="18" charset="0"/>
              </a:rPr>
              <a:t>: </a:t>
            </a:r>
            <a:r>
              <a:rPr lang="en-US" sz="1800" dirty="0">
                <a:solidFill>
                  <a:srgbClr val="0D0D0D"/>
                </a:solidFill>
                <a:latin typeface="Times New Roman" panose="02020603050405020304" pitchFamily="18" charset="0"/>
                <a:cs typeface="Times New Roman" panose="02020603050405020304" pitchFamily="18" charset="0"/>
              </a:rPr>
              <a:t>It plays a crucial role in enabling neural networks to learn complex mappings between input features and target labels, leading to more effective and accurate models.</a:t>
            </a:r>
          </a:p>
          <a:p>
            <a:pPr marL="285750" indent="-285750">
              <a:buFont typeface="Wingdings" panose="05000000000000000000" pitchFamily="2" charset="2"/>
              <a:buChar char="§"/>
            </a:pPr>
            <a:endParaRPr lang="en-US" sz="1800" dirty="0">
              <a:solidFill>
                <a:srgbClr val="0D0D0D"/>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US" sz="1800" b="1" dirty="0">
                <a:solidFill>
                  <a:srgbClr val="0D0D0D"/>
                </a:solidFill>
                <a:latin typeface="Times New Roman" panose="02020603050405020304" pitchFamily="18" charset="0"/>
                <a:cs typeface="Times New Roman" panose="02020603050405020304" pitchFamily="18" charset="0"/>
              </a:rPr>
              <a:t>Max pooling layer : </a:t>
            </a:r>
            <a:r>
              <a:rPr lang="en-US" sz="1800" dirty="0">
                <a:solidFill>
                  <a:srgbClr val="0D0D0D"/>
                </a:solidFill>
                <a:latin typeface="Times New Roman" panose="02020603050405020304" pitchFamily="18" charset="0"/>
                <a:cs typeface="Times New Roman" panose="02020603050405020304" pitchFamily="18" charset="0"/>
              </a:rPr>
              <a:t>Its main purpose is to reduce the spatial dimensions of the feature maps while retaining the most important information. </a:t>
            </a:r>
          </a:p>
          <a:p>
            <a:pPr marL="285750" indent="-285750">
              <a:buFont typeface="Wingdings" panose="05000000000000000000" pitchFamily="2" charset="2"/>
              <a:buChar char="§"/>
            </a:pPr>
            <a:endParaRPr lang="en-US" sz="1800" dirty="0">
              <a:solidFill>
                <a:srgbClr val="0D0D0D"/>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US" sz="1800" b="1" dirty="0">
                <a:solidFill>
                  <a:srgbClr val="0D0D0D"/>
                </a:solidFill>
                <a:latin typeface="Times New Roman" panose="02020603050405020304" pitchFamily="18" charset="0"/>
                <a:cs typeface="Times New Roman" panose="02020603050405020304" pitchFamily="18" charset="0"/>
              </a:rPr>
              <a:t>Global average pooling layer: </a:t>
            </a:r>
            <a:r>
              <a:rPr lang="en-US" sz="1800" dirty="0">
                <a:solidFill>
                  <a:srgbClr val="0D0D0D"/>
                </a:solidFill>
                <a:latin typeface="Times New Roman" panose="02020603050405020304" pitchFamily="18" charset="0"/>
                <a:cs typeface="Times New Roman" panose="02020603050405020304" pitchFamily="18" charset="0"/>
              </a:rPr>
              <a:t>It is used for reducing spatial dimensions, simplifying network architecture, aggregating features, and improving computational efficiency.</a:t>
            </a:r>
          </a:p>
          <a:p>
            <a:pPr marL="285750" indent="-285750">
              <a:buFont typeface="Wingdings" panose="05000000000000000000" pitchFamily="2" charset="2"/>
              <a:buChar char="§"/>
            </a:pPr>
            <a:endParaRPr lang="en-US" sz="1800" dirty="0">
              <a:solidFill>
                <a:srgbClr val="0D0D0D"/>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US" sz="1800" b="1" dirty="0">
                <a:solidFill>
                  <a:srgbClr val="0D0D0D"/>
                </a:solidFill>
                <a:latin typeface="Times New Roman" panose="02020603050405020304" pitchFamily="18" charset="0"/>
                <a:cs typeface="Times New Roman" panose="02020603050405020304" pitchFamily="18" charset="0"/>
              </a:rPr>
              <a:t>Fully connected layer: </a:t>
            </a:r>
            <a:r>
              <a:rPr lang="en-US" sz="1800" dirty="0">
                <a:solidFill>
                  <a:srgbClr val="0D0D0D"/>
                </a:solidFill>
                <a:latin typeface="Times New Roman" panose="02020603050405020304" pitchFamily="18" charset="0"/>
                <a:cs typeface="Times New Roman" panose="02020603050405020304" pitchFamily="18" charset="0"/>
              </a:rPr>
              <a:t>It is responsible for learning non-linear mappings between input and output data. Performs classification and regression tasks and extract relevant features for decision making. </a:t>
            </a:r>
          </a:p>
          <a:p>
            <a:endParaRPr lang="en-IN" dirty="0"/>
          </a:p>
        </p:txBody>
      </p:sp>
    </p:spTree>
    <p:extLst>
      <p:ext uri="{BB962C8B-B14F-4D97-AF65-F5344CB8AC3E}">
        <p14:creationId xmlns:p14="http://schemas.microsoft.com/office/powerpoint/2010/main" val="785294598"/>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Dividend</Template>
  <TotalTime>994</TotalTime>
  <Words>2206</Words>
  <Application>Microsoft Office PowerPoint</Application>
  <PresentationFormat>Widescreen</PresentationFormat>
  <Paragraphs>164</Paragraphs>
  <Slides>26</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Calibri</vt:lpstr>
      <vt:lpstr>Gill Sans MT</vt:lpstr>
      <vt:lpstr>Söhne</vt:lpstr>
      <vt:lpstr>Times New Roman</vt:lpstr>
      <vt:lpstr>Wingdings</vt:lpstr>
      <vt:lpstr>Wingdings 2</vt:lpstr>
      <vt:lpstr>Dividend</vt:lpstr>
      <vt:lpstr> EPIDERMAL NEOPLASM DETECTION      USING CONVOLUTIONAL NEURAL NETWORK</vt:lpstr>
      <vt:lpstr>contents</vt:lpstr>
      <vt:lpstr>introduction</vt:lpstr>
      <vt:lpstr>Related work</vt:lpstr>
      <vt:lpstr>Existing system</vt:lpstr>
      <vt:lpstr>Proposed system:</vt:lpstr>
      <vt:lpstr>Dataset description</vt:lpstr>
      <vt:lpstr>Architecture diagram</vt:lpstr>
      <vt:lpstr>PowerPoint Presentation</vt:lpstr>
      <vt:lpstr>methodology</vt:lpstr>
      <vt:lpstr>PowerPoint Presentation</vt:lpstr>
      <vt:lpstr>PowerPoint Presentation</vt:lpstr>
      <vt:lpstr>results</vt:lpstr>
      <vt:lpstr>Cont…</vt:lpstr>
      <vt:lpstr>Cont…</vt:lpstr>
      <vt:lpstr>User interface</vt:lpstr>
      <vt:lpstr>Outputs of 7 classes</vt:lpstr>
      <vt:lpstr>Cont…</vt:lpstr>
      <vt:lpstr>Future scope</vt:lpstr>
      <vt:lpstr>conclusion</vt:lpstr>
      <vt:lpstr>references</vt:lpstr>
      <vt:lpstr>Cont…</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EPIDERMAL NEOPLASM DETECTION      USING CONVOLUTIONAL NEURAL NETWORK</dc:title>
  <dc:creator>stella elike</dc:creator>
  <cp:lastModifiedBy>stella elike</cp:lastModifiedBy>
  <cp:revision>26</cp:revision>
  <dcterms:created xsi:type="dcterms:W3CDTF">2024-02-15T01:23:09Z</dcterms:created>
  <dcterms:modified xsi:type="dcterms:W3CDTF">2024-04-19T15:37:18Z</dcterms:modified>
</cp:coreProperties>
</file>

<file path=docProps/thumbnail.jpeg>
</file>